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50"/>
  </p:notesMasterIdLst>
  <p:handoutMasterIdLst>
    <p:handoutMasterId r:id="rId51"/>
  </p:handoutMasterIdLst>
  <p:sldIdLst>
    <p:sldId id="306" r:id="rId2"/>
    <p:sldId id="338" r:id="rId3"/>
    <p:sldId id="307" r:id="rId4"/>
    <p:sldId id="308" r:id="rId5"/>
    <p:sldId id="310" r:id="rId6"/>
    <p:sldId id="311" r:id="rId7"/>
    <p:sldId id="329" r:id="rId8"/>
    <p:sldId id="389" r:id="rId9"/>
    <p:sldId id="390" r:id="rId10"/>
    <p:sldId id="391" r:id="rId11"/>
    <p:sldId id="392" r:id="rId12"/>
    <p:sldId id="393" r:id="rId13"/>
    <p:sldId id="394" r:id="rId14"/>
    <p:sldId id="388" r:id="rId15"/>
    <p:sldId id="309" r:id="rId16"/>
    <p:sldId id="312" r:id="rId17"/>
    <p:sldId id="395" r:id="rId18"/>
    <p:sldId id="396" r:id="rId19"/>
    <p:sldId id="397" r:id="rId20"/>
    <p:sldId id="398" r:id="rId21"/>
    <p:sldId id="399" r:id="rId22"/>
    <p:sldId id="330" r:id="rId23"/>
    <p:sldId id="339" r:id="rId24"/>
    <p:sldId id="350" r:id="rId25"/>
    <p:sldId id="360" r:id="rId26"/>
    <p:sldId id="373" r:id="rId27"/>
    <p:sldId id="370" r:id="rId28"/>
    <p:sldId id="374" r:id="rId29"/>
    <p:sldId id="375" r:id="rId30"/>
    <p:sldId id="400" r:id="rId31"/>
    <p:sldId id="401" r:id="rId32"/>
    <p:sldId id="463" r:id="rId33"/>
    <p:sldId id="464" r:id="rId34"/>
    <p:sldId id="465" r:id="rId35"/>
    <p:sldId id="381" r:id="rId36"/>
    <p:sldId id="387" r:id="rId37"/>
    <p:sldId id="466" r:id="rId38"/>
    <p:sldId id="479" r:id="rId39"/>
    <p:sldId id="481" r:id="rId40"/>
    <p:sldId id="364" r:id="rId41"/>
    <p:sldId id="367" r:id="rId42"/>
    <p:sldId id="368" r:id="rId43"/>
    <p:sldId id="327" r:id="rId44"/>
    <p:sldId id="378" r:id="rId45"/>
    <p:sldId id="480" r:id="rId46"/>
    <p:sldId id="366" r:id="rId47"/>
    <p:sldId id="385" r:id="rId48"/>
    <p:sldId id="386" r:id="rId49"/>
  </p:sldIdLst>
  <p:sldSz cx="9144000" cy="6858000" type="screen4x3"/>
  <p:notesSz cx="7099300" cy="10234613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15" autoAdjust="0"/>
    <p:restoredTop sz="94694" autoAdjust="0"/>
  </p:normalViewPr>
  <p:slideViewPr>
    <p:cSldViewPr>
      <p:cViewPr varScale="1">
        <p:scale>
          <a:sx n="96" d="100"/>
          <a:sy n="96" d="100"/>
        </p:scale>
        <p:origin x="1471" y="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2412" y="-102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FF88609A-2070-4C27-92A8-5335CA2A35A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78C9BD8F-2CFC-426A-8447-A751940DC9D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7348" name="Rectangle 4">
            <a:extLst>
              <a:ext uri="{FF2B5EF4-FFF2-40B4-BE49-F238E27FC236}">
                <a16:creationId xmlns:a16="http://schemas.microsoft.com/office/drawing/2014/main" id="{904528CB-C8FE-4A2A-AE9D-45470FEEDCE7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7349" name="Rectangle 5">
            <a:extLst>
              <a:ext uri="{FF2B5EF4-FFF2-40B4-BE49-F238E27FC236}">
                <a16:creationId xmlns:a16="http://schemas.microsoft.com/office/drawing/2014/main" id="{822A179D-4275-4898-8099-02F3F8E6E60E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/>
            </a:lvl1pPr>
          </a:lstStyle>
          <a:p>
            <a:pPr>
              <a:defRPr/>
            </a:pPr>
            <a:fld id="{EF363D24-AA17-409A-AF77-6AF97B9DCC1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89724C5F-494A-4A3C-ABB2-9B7443A543C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38" tIns="49520" rIns="99038" bIns="49520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360A198E-334E-4B27-A5F6-FCF5F3AB6DC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38" tIns="49520" rIns="99038" bIns="49520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953FD10F-05A9-4CCA-A030-3460DA6FD46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6B79E8C2-154B-494A-8104-7A3960F564F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38" tIns="49520" rIns="99038" bIns="495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91380D5E-13B4-48CB-BC21-C5042C5E4E7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38" tIns="49520" rIns="99038" bIns="49520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EF09B333-9FE1-4CD5-87EA-C36F136756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38" tIns="49520" rIns="99038" bIns="49520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/>
            </a:lvl1pPr>
          </a:lstStyle>
          <a:p>
            <a:pPr>
              <a:defRPr/>
            </a:pPr>
            <a:fld id="{CF8A32CF-D37E-4FA2-A45D-A7417380489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>
            <a:extLst>
              <a:ext uri="{FF2B5EF4-FFF2-40B4-BE49-F238E27FC236}">
                <a16:creationId xmlns:a16="http://schemas.microsoft.com/office/drawing/2014/main" id="{DA45A15D-B9F8-478D-80ED-77E6B23763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7891" name="备注占位符 2">
            <a:extLst>
              <a:ext uri="{FF2B5EF4-FFF2-40B4-BE49-F238E27FC236}">
                <a16:creationId xmlns:a16="http://schemas.microsoft.com/office/drawing/2014/main" id="{0D5D7217-4050-4BC6-B113-8EB0AA1073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892" name="灯片编号占位符 3">
            <a:extLst>
              <a:ext uri="{FF2B5EF4-FFF2-40B4-BE49-F238E27FC236}">
                <a16:creationId xmlns:a16="http://schemas.microsoft.com/office/drawing/2014/main" id="{ABD6A100-9DA8-4EF2-A46D-9961A29025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1363" indent="-284163" defTabSz="9890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1413" indent="-227013" defTabSz="9890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98613" indent="-227013" defTabSz="9890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5813" indent="-227013" defTabSz="9890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3013" indent="-227013" defTabSz="9890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0213" indent="-227013" defTabSz="9890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7413" indent="-227013" defTabSz="9890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4613" indent="-227013" defTabSz="9890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21708AB-BC8D-4B52-BB7C-8186FED90EA1}" type="slidenum">
              <a:rPr lang="en-US" altLang="zh-CN" smtClean="0"/>
              <a:pPr/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7383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 descr="CITTEXT">
            <a:extLst>
              <a:ext uri="{FF2B5EF4-FFF2-40B4-BE49-F238E27FC236}">
                <a16:creationId xmlns:a16="http://schemas.microsoft.com/office/drawing/2014/main" id="{D86052A0-8766-4D1E-9DB8-E2E2F31E79F4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2895600" cy="6858000"/>
          </a:xfrm>
          <a:custGeom>
            <a:avLst/>
            <a:gdLst>
              <a:gd name="T0" fmla="*/ 0 w 1824"/>
              <a:gd name="T1" fmla="*/ 2147483646 h 3840"/>
              <a:gd name="T2" fmla="*/ 0 w 1824"/>
              <a:gd name="T3" fmla="*/ 0 h 3840"/>
              <a:gd name="T4" fmla="*/ 2147483646 w 1824"/>
              <a:gd name="T5" fmla="*/ 0 h 3840"/>
              <a:gd name="T6" fmla="*/ 2147483646 w 1824"/>
              <a:gd name="T7" fmla="*/ 2147483646 h 3840"/>
              <a:gd name="T8" fmla="*/ 0 w 1824"/>
              <a:gd name="T9" fmla="*/ 2147483646 h 38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24" h="3840">
                <a:moveTo>
                  <a:pt x="0" y="3840"/>
                </a:moveTo>
                <a:lnTo>
                  <a:pt x="0" y="0"/>
                </a:lnTo>
                <a:lnTo>
                  <a:pt x="1824" y="0"/>
                </a:lnTo>
                <a:cubicBezTo>
                  <a:pt x="74" y="1204"/>
                  <a:pt x="465" y="3655"/>
                  <a:pt x="583" y="3840"/>
                </a:cubicBezTo>
                <a:cubicBezTo>
                  <a:pt x="291" y="3840"/>
                  <a:pt x="0" y="3840"/>
                  <a:pt x="0" y="3840"/>
                </a:cubicBez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FC46A2C-A1AE-48B5-ACA5-34BE54E18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52425"/>
            <a:ext cx="7543800" cy="76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80547505-5E7C-49CB-8342-49B18BC221DC}"/>
              </a:ext>
            </a:extLst>
          </p:cNvPr>
          <p:cNvGrpSpPr>
            <a:grpSpLocks/>
          </p:cNvGrpSpPr>
          <p:nvPr/>
        </p:nvGrpSpPr>
        <p:grpSpPr bwMode="auto">
          <a:xfrm>
            <a:off x="0" y="3581400"/>
            <a:ext cx="5781675" cy="149225"/>
            <a:chOff x="0" y="2256"/>
            <a:chExt cx="3642" cy="94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BE45245-424D-4E6A-A904-6BB3AE0D8C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2310"/>
              <a:ext cx="3642" cy="1"/>
            </a:xfrm>
            <a:custGeom>
              <a:avLst/>
              <a:gdLst>
                <a:gd name="T0" fmla="*/ 0 w 3642"/>
                <a:gd name="T1" fmla="*/ 0 h 1"/>
                <a:gd name="T2" fmla="*/ 3642 w 3642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642" h="1">
                  <a:moveTo>
                    <a:pt x="0" y="0"/>
                  </a:moveTo>
                  <a:lnTo>
                    <a:pt x="3642" y="0"/>
                  </a:lnTo>
                </a:path>
              </a:pathLst>
            </a:cu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8" name="Group 8">
              <a:extLst>
                <a:ext uri="{FF2B5EF4-FFF2-40B4-BE49-F238E27FC236}">
                  <a16:creationId xmlns:a16="http://schemas.microsoft.com/office/drawing/2014/main" id="{7437C830-3949-4C70-A8B9-898E4232AA4B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960" y="2256"/>
              <a:ext cx="1678" cy="94"/>
              <a:chOff x="419" y="1193"/>
              <a:chExt cx="1678" cy="94"/>
            </a:xfrm>
          </p:grpSpPr>
          <p:sp>
            <p:nvSpPr>
              <p:cNvPr id="9" name="Oval 9">
                <a:extLst>
                  <a:ext uri="{FF2B5EF4-FFF2-40B4-BE49-F238E27FC236}">
                    <a16:creationId xmlns:a16="http://schemas.microsoft.com/office/drawing/2014/main" id="{B389C1FE-DE95-4F33-8DAF-4993B63AD1E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9" y="1193"/>
                <a:ext cx="94" cy="94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0784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0" name="Oval 10">
                <a:extLst>
                  <a:ext uri="{FF2B5EF4-FFF2-40B4-BE49-F238E27FC236}">
                    <a16:creationId xmlns:a16="http://schemas.microsoft.com/office/drawing/2014/main" id="{5490D8F7-ED37-4A93-BA14-4A15778B2B4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947" y="1193"/>
                <a:ext cx="94" cy="94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0784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Oval 11">
                <a:extLst>
                  <a:ext uri="{FF2B5EF4-FFF2-40B4-BE49-F238E27FC236}">
                    <a16:creationId xmlns:a16="http://schemas.microsoft.com/office/drawing/2014/main" id="{E8D36B17-3398-450E-AA86-8B24A8B8472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475" y="1193"/>
                <a:ext cx="94" cy="94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0784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2" name="Oval 12">
                <a:extLst>
                  <a:ext uri="{FF2B5EF4-FFF2-40B4-BE49-F238E27FC236}">
                    <a16:creationId xmlns:a16="http://schemas.microsoft.com/office/drawing/2014/main" id="{924EBCDE-12B5-4F5F-B9B4-2BA540BA8B3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2003" y="1193"/>
                <a:ext cx="94" cy="94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0784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</p:grpSp>
      </p:grpSp>
      <p:sp>
        <p:nvSpPr>
          <p:cNvPr id="13" name="Text Box 13">
            <a:extLst>
              <a:ext uri="{FF2B5EF4-FFF2-40B4-BE49-F238E27FC236}">
                <a16:creationId xmlns:a16="http://schemas.microsoft.com/office/drawing/2014/main" id="{9D2F167B-71A5-4EF2-865E-BCC4FEA9BAA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147050" y="26988"/>
            <a:ext cx="996950" cy="33655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600">
                <a:latin typeface="Calibri" panose="020F0502020204030204" pitchFamily="34" charset="0"/>
                <a:ea typeface="楷体_GB2312" panose="02010609030101010101" pitchFamily="49" charset="-122"/>
                <a:cs typeface="Arial" panose="020B0604020202020204" pitchFamily="34" charset="0"/>
              </a:rPr>
              <a:t>软件工程</a:t>
            </a:r>
          </a:p>
        </p:txBody>
      </p:sp>
      <p:pic>
        <p:nvPicPr>
          <p:cNvPr id="14" name="Picture 11" descr="工大标志">
            <a:extLst>
              <a:ext uri="{FF2B5EF4-FFF2-40B4-BE49-F238E27FC236}">
                <a16:creationId xmlns:a16="http://schemas.microsoft.com/office/drawing/2014/main" id="{9CD73D4C-499C-4367-9926-D8DB55AD24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92613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500313"/>
            <a:ext cx="7772400" cy="641350"/>
          </a:xfrm>
        </p:spPr>
        <p:txBody>
          <a:bodyPr anchor="b">
            <a:spAutoFit/>
          </a:bodyPr>
          <a:lstStyle>
            <a:lvl1pPr algn="ctr">
              <a:defRPr sz="3600"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604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183063"/>
            <a:ext cx="6400800" cy="396875"/>
          </a:xfrm>
        </p:spPr>
        <p:txBody>
          <a:bodyPr>
            <a:spAutoFit/>
          </a:bodyPr>
          <a:lstStyle>
            <a:lvl1pPr marL="0" indent="0" algn="ctr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b="0">
                <a:ea typeface="楷体_GB2312" panose="02010609030101010101" pitchFamily="49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83719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32309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96050" y="508000"/>
            <a:ext cx="2124075" cy="60896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3825" y="508000"/>
            <a:ext cx="6219825" cy="608965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794109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5476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013847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95288" y="1484313"/>
            <a:ext cx="4027487" cy="5113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5175" y="1484313"/>
            <a:ext cx="4029075" cy="5113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653469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4769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53316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9950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51233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52545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1">
            <a:extLst>
              <a:ext uri="{FF2B5EF4-FFF2-40B4-BE49-F238E27FC236}">
                <a16:creationId xmlns:a16="http://schemas.microsoft.com/office/drawing/2014/main" id="{A62EE476-2E46-4207-8175-AC7642FD99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23825" y="508000"/>
            <a:ext cx="8496300" cy="64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12">
            <a:extLst>
              <a:ext uri="{FF2B5EF4-FFF2-40B4-BE49-F238E27FC236}">
                <a16:creationId xmlns:a16="http://schemas.microsoft.com/office/drawing/2014/main" id="{8FE639F4-928A-4139-9B6B-453B29DCD8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484313"/>
            <a:ext cx="8208962" cy="511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8" name="Freeform 13">
            <a:extLst>
              <a:ext uri="{FF2B5EF4-FFF2-40B4-BE49-F238E27FC236}">
                <a16:creationId xmlns:a16="http://schemas.microsoft.com/office/drawing/2014/main" id="{0C4379CA-CF14-4C32-885C-F69AEC1964A8}"/>
              </a:ext>
            </a:extLst>
          </p:cNvPr>
          <p:cNvSpPr>
            <a:spLocks/>
          </p:cNvSpPr>
          <p:nvPr userDrawn="1"/>
        </p:nvSpPr>
        <p:spPr bwMode="auto">
          <a:xfrm>
            <a:off x="152400" y="1268413"/>
            <a:ext cx="7732713" cy="5589587"/>
          </a:xfrm>
          <a:custGeom>
            <a:avLst/>
            <a:gdLst>
              <a:gd name="T0" fmla="*/ 0 w 4320"/>
              <a:gd name="T1" fmla="*/ 2147483646 h 3264"/>
              <a:gd name="T2" fmla="*/ 0 w 4320"/>
              <a:gd name="T3" fmla="*/ 0 h 3264"/>
              <a:gd name="T4" fmla="*/ 2147483646 w 4320"/>
              <a:gd name="T5" fmla="*/ 0 h 326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320" h="3264">
                <a:moveTo>
                  <a:pt x="0" y="3264"/>
                </a:moveTo>
                <a:lnTo>
                  <a:pt x="0" y="0"/>
                </a:lnTo>
                <a:lnTo>
                  <a:pt x="4320" y="0"/>
                </a:lnTo>
              </a:path>
            </a:pathLst>
          </a:cu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406" name="Oval 14">
            <a:extLst>
              <a:ext uri="{FF2B5EF4-FFF2-40B4-BE49-F238E27FC236}">
                <a16:creationId xmlns:a16="http://schemas.microsoft.com/office/drawing/2014/main" id="{75C13CF6-20BC-42ED-8ACF-8A7F99FF59C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5163" y="1196975"/>
            <a:ext cx="149225" cy="149225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shade val="60784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  <p:sp>
        <p:nvSpPr>
          <p:cNvPr id="59407" name="Oval 15">
            <a:extLst>
              <a:ext uri="{FF2B5EF4-FFF2-40B4-BE49-F238E27FC236}">
                <a16:creationId xmlns:a16="http://schemas.microsoft.com/office/drawing/2014/main" id="{59759471-A7D6-408B-A8F0-DC32772570B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03363" y="1196975"/>
            <a:ext cx="149225" cy="149225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shade val="60784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  <p:sp>
        <p:nvSpPr>
          <p:cNvPr id="59408" name="Oval 16">
            <a:extLst>
              <a:ext uri="{FF2B5EF4-FFF2-40B4-BE49-F238E27FC236}">
                <a16:creationId xmlns:a16="http://schemas.microsoft.com/office/drawing/2014/main" id="{2ECFFB71-5ACB-4643-AF71-803ABF2743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341563" y="1196975"/>
            <a:ext cx="149225" cy="149225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shade val="60784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  <p:sp>
        <p:nvSpPr>
          <p:cNvPr id="59409" name="Oval 17">
            <a:extLst>
              <a:ext uri="{FF2B5EF4-FFF2-40B4-BE49-F238E27FC236}">
                <a16:creationId xmlns:a16="http://schemas.microsoft.com/office/drawing/2014/main" id="{D95A1CE1-B77D-406C-81FA-9FAE293CB4D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79763" y="1196975"/>
            <a:ext cx="149225" cy="149225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shade val="60784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  <p:sp>
        <p:nvSpPr>
          <p:cNvPr id="1033" name="Rectangle 18">
            <a:extLst>
              <a:ext uri="{FF2B5EF4-FFF2-40B4-BE49-F238E27FC236}">
                <a16:creationId xmlns:a16="http://schemas.microsoft.com/office/drawing/2014/main" id="{906D2706-8381-4711-8801-0E74D673E15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600200" y="352425"/>
            <a:ext cx="7543800" cy="76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034" name="Text Box 19">
            <a:extLst>
              <a:ext uri="{FF2B5EF4-FFF2-40B4-BE49-F238E27FC236}">
                <a16:creationId xmlns:a16="http://schemas.microsoft.com/office/drawing/2014/main" id="{52939F88-B598-4788-A354-0B22AB010AE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147050" y="26988"/>
            <a:ext cx="996950" cy="33655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600">
                <a:latin typeface="Book Antiqua" panose="02040602050305030304" pitchFamily="18" charset="0"/>
                <a:ea typeface="楷体_GB2312" panose="02010609030101010101" pitchFamily="49" charset="-122"/>
                <a:cs typeface="Arial" panose="020B0604020202020204" pitchFamily="34" charset="0"/>
              </a:rPr>
              <a:t>实验手册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Book Antiqua" panose="02040602050305030304" pitchFamily="18" charset="0"/>
          <a:ea typeface="楷体_GB2312" panose="02010609030101010101" pitchFamily="49" charset="-122"/>
          <a:cs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Book Antiqua" panose="02040602050305030304" pitchFamily="18" charset="0"/>
          <a:ea typeface="楷体_GB2312" panose="02010609030101010101" pitchFamily="49" charset="-122"/>
          <a:cs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Book Antiqua" panose="02040602050305030304" pitchFamily="18" charset="0"/>
          <a:ea typeface="楷体_GB2312" panose="02010609030101010101" pitchFamily="49" charset="-122"/>
          <a:cs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Book Antiqua" panose="02040602050305030304" pitchFamily="18" charset="0"/>
          <a:ea typeface="楷体_GB2312" panose="02010609030101010101" pitchFamily="49" charset="-122"/>
          <a:cs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Book Antiqua" panose="02040602050305030304" pitchFamily="18" charset="0"/>
          <a:ea typeface="楷体_GB2312" panose="02010609030101010101" pitchFamily="49" charset="-122"/>
          <a:cs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Book Antiqua" panose="02040602050305030304" pitchFamily="18" charset="0"/>
          <a:ea typeface="楷体_GB2312" panose="02010609030101010101" pitchFamily="49" charset="-122"/>
          <a:cs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Book Antiqua" panose="02040602050305030304" pitchFamily="18" charset="0"/>
          <a:ea typeface="楷体_GB2312" panose="02010609030101010101" pitchFamily="49" charset="-122"/>
          <a:cs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Book Antiqua" panose="02040602050305030304" pitchFamily="18" charset="0"/>
          <a:ea typeface="楷体_GB2312" panose="02010609030101010101" pitchFamily="49" charset="-122"/>
          <a:cs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spcBef>
          <a:spcPct val="35000"/>
        </a:spcBef>
        <a:spcAft>
          <a:spcPct val="15000"/>
        </a:spcAft>
        <a:buClr>
          <a:schemeClr val="accent2"/>
        </a:buClr>
        <a:buFont typeface="Wingdings" panose="05000000000000000000" pitchFamily="2" charset="2"/>
        <a:buChar char="§"/>
        <a:defRPr sz="2000" b="1" kern="1200">
          <a:solidFill>
            <a:srgbClr val="000000"/>
          </a:solidFill>
          <a:latin typeface="+mn-lt"/>
          <a:ea typeface="+mn-ea"/>
          <a:cs typeface="+mn-cs"/>
        </a:defRPr>
      </a:lvl1pPr>
      <a:lvl2pPr marL="457200" indent="-227013" algn="l" rtl="0" eaLnBrk="0" fontAlgn="base" hangingPunct="0">
        <a:spcBef>
          <a:spcPct val="25000"/>
        </a:spcBef>
        <a:spcAft>
          <a:spcPct val="15000"/>
        </a:spcAft>
        <a:buClr>
          <a:schemeClr val="accent2"/>
        </a:buClr>
        <a:buFont typeface="Arial" panose="020B0604020202020204" pitchFamily="34" charset="0"/>
        <a:buChar char="–"/>
        <a:defRPr kern="1200">
          <a:solidFill>
            <a:srgbClr val="000000"/>
          </a:solidFill>
          <a:latin typeface="+mn-lt"/>
          <a:ea typeface="+mn-ea"/>
          <a:cs typeface="+mn-cs"/>
        </a:defRPr>
      </a:lvl2pPr>
      <a:lvl3pPr marL="682625" indent="-2238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912813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–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&gt;"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checkstyle.org/index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spotbugs.github.io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clemma.org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junit.org/junit5/" TargetMode="External"/><Relationship Id="rId2" Type="http://schemas.openxmlformats.org/officeDocument/2006/relationships/hyperlink" Target="https://junit.org/junit4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heckstyle.org/index.html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infinitest.github.io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eclemma.org/userdoc/index.html" TargetMode="External"/><Relationship Id="rId2" Type="http://schemas.openxmlformats.org/officeDocument/2006/relationships/hyperlink" Target="http://www.eclemma.org/download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hyperlink" Target="http://www.ibm.com/developerworks/cn/java/j-lo-eclemma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>
            <a:extLst>
              <a:ext uri="{FF2B5EF4-FFF2-40B4-BE49-F238E27FC236}">
                <a16:creationId xmlns:a16="http://schemas.microsoft.com/office/drawing/2014/main" id="{926CEA6A-DCA2-476B-8729-178B635821B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Lab 3</a:t>
            </a:r>
            <a:r>
              <a:rPr lang="zh-CN" altLang="en-US" dirty="0"/>
              <a:t>：代码评审与单元测试</a:t>
            </a:r>
          </a:p>
        </p:txBody>
      </p:sp>
      <p:sp>
        <p:nvSpPr>
          <p:cNvPr id="5123" name="Rectangle 5">
            <a:extLst>
              <a:ext uri="{FF2B5EF4-FFF2-40B4-BE49-F238E27FC236}">
                <a16:creationId xmlns:a16="http://schemas.microsoft.com/office/drawing/2014/main" id="{C70976AE-8260-4040-B0CB-216BD022B95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>
            <a:extLst>
              <a:ext uri="{FF2B5EF4-FFF2-40B4-BE49-F238E27FC236}">
                <a16:creationId xmlns:a16="http://schemas.microsoft.com/office/drawing/2014/main" id="{FA8703F6-065C-4A6D-90BD-0DCBFD131E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400" y="1484784"/>
            <a:ext cx="8569200" cy="511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7013" algn="l" rtl="0" eaLnBrk="0" fontAlgn="base" hangingPunct="0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682625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128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dirty="0"/>
              <a:t>配置</a:t>
            </a:r>
            <a:r>
              <a:rPr lang="en-US" altLang="zh-CN" dirty="0" err="1"/>
              <a:t>CheckStyle</a:t>
            </a:r>
            <a:endParaRPr lang="en-US" altLang="zh-CN" dirty="0"/>
          </a:p>
          <a:p>
            <a:pPr lvl="1" eaLnBrk="1" hangingPunct="1"/>
            <a:r>
              <a:rPr lang="zh-CN" altLang="en-US" b="1" dirty="0"/>
              <a:t>按如下步骤点击，可以选择配置内置的配置文件，以</a:t>
            </a:r>
            <a:r>
              <a:rPr lang="en-US" altLang="zh-CN" b="1" dirty="0"/>
              <a:t>Google Checks</a:t>
            </a:r>
            <a:r>
              <a:rPr lang="zh-CN" altLang="en-US" b="1" dirty="0"/>
              <a:t>为例，选中后</a:t>
            </a:r>
            <a:r>
              <a:rPr lang="en-US" altLang="zh-CN" b="1" dirty="0"/>
              <a:t>Apply</a:t>
            </a:r>
            <a:endParaRPr lang="zh-CN" altLang="en-US" b="1" dirty="0"/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902742C5-55CD-4F89-B683-3BBE675398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err="1"/>
              <a:t>Checkstyle</a:t>
            </a:r>
            <a:r>
              <a:rPr lang="en-US" altLang="zh-CN" dirty="0"/>
              <a:t> in IDEA</a:t>
            </a:r>
            <a:endParaRPr lang="zh-CN" altLang="en-US" dirty="0"/>
          </a:p>
        </p:txBody>
      </p:sp>
      <p:pic>
        <p:nvPicPr>
          <p:cNvPr id="6" name="Picture" descr="image-20240429163129195" title="fig:">
            <a:extLst>
              <a:ext uri="{FF2B5EF4-FFF2-40B4-BE49-F238E27FC236}">
                <a16:creationId xmlns:a16="http://schemas.microsoft.com/office/drawing/2014/main" id="{03D58382-747A-4B99-81F0-DD69A43B65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763688" y="2636912"/>
            <a:ext cx="5334000" cy="4025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34110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>
            <a:extLst>
              <a:ext uri="{FF2B5EF4-FFF2-40B4-BE49-F238E27FC236}">
                <a16:creationId xmlns:a16="http://schemas.microsoft.com/office/drawing/2014/main" id="{FA8703F6-065C-4A6D-90BD-0DCBFD131E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400" y="1484784"/>
            <a:ext cx="8569200" cy="511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7013" algn="l" rtl="0" eaLnBrk="0" fontAlgn="base" hangingPunct="0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682625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128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dirty="0"/>
              <a:t>配置</a:t>
            </a:r>
            <a:r>
              <a:rPr lang="en-US" altLang="zh-CN" dirty="0" err="1"/>
              <a:t>CheckStyle</a:t>
            </a:r>
            <a:endParaRPr lang="en-US" altLang="zh-CN" dirty="0"/>
          </a:p>
          <a:p>
            <a:pPr lvl="1" eaLnBrk="1" hangingPunct="1"/>
            <a:r>
              <a:rPr lang="zh-CN" altLang="en-US" b="1" dirty="0"/>
              <a:t>也可以自己编写配置文件并导入，在本地新建</a:t>
            </a:r>
            <a:r>
              <a:rPr lang="en-US" altLang="zh-CN" b="1" dirty="0"/>
              <a:t>checkstyle.xml</a:t>
            </a:r>
            <a:r>
              <a:rPr lang="zh-CN" altLang="en-US" b="1" dirty="0"/>
              <a:t>文件，里面的内容示例如下：</a:t>
            </a:r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902742C5-55CD-4F89-B683-3BBE675398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err="1"/>
              <a:t>Checkstyle</a:t>
            </a:r>
            <a:r>
              <a:rPr lang="en-US" altLang="zh-CN" dirty="0"/>
              <a:t> in IDEA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626387-3C4E-4793-89DA-F12EC3D93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544815"/>
            <a:ext cx="4320480" cy="4164348"/>
          </a:xfrm>
          <a:prstGeom prst="rect">
            <a:avLst/>
          </a:prstGeom>
        </p:spPr>
      </p:pic>
      <p:pic>
        <p:nvPicPr>
          <p:cNvPr id="7" name="Picture" descr="image-20240429163649634" title="fig:">
            <a:extLst>
              <a:ext uri="{FF2B5EF4-FFF2-40B4-BE49-F238E27FC236}">
                <a16:creationId xmlns:a16="http://schemas.microsoft.com/office/drawing/2014/main" id="{8A8079C6-3A05-400A-A1C2-5E4B5523DB7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4211960" y="3284984"/>
            <a:ext cx="4791455" cy="342417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9167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>
            <a:extLst>
              <a:ext uri="{FF2B5EF4-FFF2-40B4-BE49-F238E27FC236}">
                <a16:creationId xmlns:a16="http://schemas.microsoft.com/office/drawing/2014/main" id="{FA8703F6-065C-4A6D-90BD-0DCBFD131E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400" y="1484784"/>
            <a:ext cx="8569200" cy="511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7013" algn="l" rtl="0" eaLnBrk="0" fontAlgn="base" hangingPunct="0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682625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128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dirty="0"/>
              <a:t>配置</a:t>
            </a:r>
            <a:r>
              <a:rPr lang="en-US" altLang="zh-CN" dirty="0" err="1"/>
              <a:t>CheckStyle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勾选指定的规范使之生效。</a:t>
            </a:r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902742C5-55CD-4F89-B683-3BBE675398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err="1"/>
              <a:t>Checkstyle</a:t>
            </a:r>
            <a:r>
              <a:rPr lang="en-US" altLang="zh-CN" dirty="0"/>
              <a:t> in IDEA</a:t>
            </a:r>
            <a:endParaRPr lang="zh-CN" altLang="en-US" dirty="0"/>
          </a:p>
        </p:txBody>
      </p:sp>
      <p:pic>
        <p:nvPicPr>
          <p:cNvPr id="6" name="Picture" descr="image-20240429163734174" title="fig:">
            <a:extLst>
              <a:ext uri="{FF2B5EF4-FFF2-40B4-BE49-F238E27FC236}">
                <a16:creationId xmlns:a16="http://schemas.microsoft.com/office/drawing/2014/main" id="{2BE9F7A6-A4B7-434A-A8A7-D6885273A4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619672" y="2420888"/>
            <a:ext cx="5544616" cy="418552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23998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>
            <a:extLst>
              <a:ext uri="{FF2B5EF4-FFF2-40B4-BE49-F238E27FC236}">
                <a16:creationId xmlns:a16="http://schemas.microsoft.com/office/drawing/2014/main" id="{FA8703F6-065C-4A6D-90BD-0DCBFD131E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400" y="1484784"/>
            <a:ext cx="3996568" cy="511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7013" algn="l" rtl="0" eaLnBrk="0" fontAlgn="base" hangingPunct="0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682625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128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dirty="0"/>
              <a:t>使用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打开某一代码文件，右键点击 </a:t>
            </a:r>
            <a:r>
              <a:rPr lang="en-US" altLang="zh-CN" dirty="0"/>
              <a:t>Check Current File</a:t>
            </a:r>
            <a:r>
              <a:rPr lang="zh-CN" altLang="en-US" dirty="0"/>
              <a:t>勾选指定的规范使之生效。</a:t>
            </a:r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902742C5-55CD-4F89-B683-3BBE675398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err="1"/>
              <a:t>Checkstyle</a:t>
            </a:r>
            <a:r>
              <a:rPr lang="en-US" altLang="zh-CN" dirty="0"/>
              <a:t> in IDEA</a:t>
            </a:r>
            <a:endParaRPr lang="zh-CN" altLang="en-US" dirty="0"/>
          </a:p>
        </p:txBody>
      </p:sp>
      <p:pic>
        <p:nvPicPr>
          <p:cNvPr id="5" name="Picture" descr="image-20240429164204652" title="fig:">
            <a:extLst>
              <a:ext uri="{FF2B5EF4-FFF2-40B4-BE49-F238E27FC236}">
                <a16:creationId xmlns:a16="http://schemas.microsoft.com/office/drawing/2014/main" id="{9931E7F9-DA1E-4114-8082-EF72025EE4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4959418" y="692696"/>
            <a:ext cx="3672408" cy="309634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7" name="Picture" descr="image-20240429164338136" title="fig:">
            <a:extLst>
              <a:ext uri="{FF2B5EF4-FFF2-40B4-BE49-F238E27FC236}">
                <a16:creationId xmlns:a16="http://schemas.microsoft.com/office/drawing/2014/main" id="{918EB244-BE08-4B50-A555-1DDE4B27830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1403648" y="3933056"/>
            <a:ext cx="5892413" cy="280831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箭头: 圆角右 1">
            <a:extLst>
              <a:ext uri="{FF2B5EF4-FFF2-40B4-BE49-F238E27FC236}">
                <a16:creationId xmlns:a16="http://schemas.microsoft.com/office/drawing/2014/main" id="{67F14B56-6C9B-413E-80A5-BC6787AB927A}"/>
              </a:ext>
            </a:extLst>
          </p:cNvPr>
          <p:cNvSpPr/>
          <p:nvPr/>
        </p:nvSpPr>
        <p:spPr>
          <a:xfrm rot="10800000">
            <a:off x="7440076" y="3861048"/>
            <a:ext cx="813816" cy="86868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848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60D475F4-5AF7-493B-88E3-D3BFACB42F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CheckStyle</a:t>
            </a:r>
            <a:r>
              <a:rPr lang="zh-CN" altLang="en-US"/>
              <a:t>的帮助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074C3631-76FB-4730-834A-CF788595A2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从</a:t>
            </a:r>
            <a:r>
              <a:rPr lang="en-US" altLang="zh-CN" dirty="0">
                <a:hlinkClick r:id="rId2"/>
              </a:rPr>
              <a:t>https://checkstyle.org/index.html</a:t>
            </a:r>
            <a:r>
              <a:rPr lang="zh-CN" altLang="en-US" dirty="0"/>
              <a:t>学习：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如何安装和配置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如何自定义配置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每个问题的具体含义以及如何修正</a:t>
            </a:r>
            <a:endParaRPr lang="en-US" altLang="zh-CN" dirty="0"/>
          </a:p>
          <a:p>
            <a:pPr eaLnBrk="1" hangingPunct="1"/>
            <a:r>
              <a:rPr lang="zh-CN" altLang="en-US" dirty="0"/>
              <a:t>由此理解</a:t>
            </a:r>
            <a:r>
              <a:rPr lang="en-US" altLang="zh-CN" dirty="0"/>
              <a:t>Java</a:t>
            </a:r>
            <a:r>
              <a:rPr lang="zh-CN" altLang="en-US" dirty="0"/>
              <a:t>编码规范。</a:t>
            </a:r>
          </a:p>
          <a:p>
            <a:pPr eaLnBrk="1" hangingPunct="1"/>
            <a:endParaRPr lang="zh-CN" altLang="en-US" dirty="0"/>
          </a:p>
          <a:p>
            <a:pPr eaLnBrk="1" hangingPunct="1"/>
            <a:endParaRPr lang="zh-CN" altLang="en-US" dirty="0"/>
          </a:p>
          <a:p>
            <a:pPr eaLnBrk="1" hangingPunct="1"/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EBE995-44DB-4AE5-B362-60E8700AD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570430"/>
            <a:ext cx="6552728" cy="321753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F999D97-D7FC-4C78-AAD2-E6DE48CE28A7}"/>
              </a:ext>
            </a:extLst>
          </p:cNvPr>
          <p:cNvSpPr/>
          <p:nvPr/>
        </p:nvSpPr>
        <p:spPr>
          <a:xfrm>
            <a:off x="2339752" y="4581128"/>
            <a:ext cx="5184576" cy="36004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564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663061C3-0F48-4E47-B009-EAE83117CA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err="1"/>
              <a:t>SpotBugs</a:t>
            </a:r>
            <a:endParaRPr lang="en-US" altLang="zh-CN" dirty="0"/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3CB331B1-F0FB-46DD-AA02-C003BCFE28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 err="1"/>
              <a:t>SpotBugs</a:t>
            </a:r>
            <a:r>
              <a:rPr lang="zh-CN" altLang="en-US" dirty="0"/>
              <a:t>：</a:t>
            </a:r>
            <a:r>
              <a:rPr lang="en-US" altLang="zh-CN" dirty="0"/>
              <a:t>Java</a:t>
            </a:r>
            <a:r>
              <a:rPr lang="zh-CN" altLang="en-US" dirty="0"/>
              <a:t>静态代码分析工具，不注重样式或者格式，专注于寻找真正的缺陷或者潜在的性能问题，帮助开发者提高代码质量以及排除隐含的缺陷，可以在不实际运行程序的情况对软件进行分析。</a:t>
            </a:r>
            <a:r>
              <a:rPr lang="en-US" altLang="zh-CN" dirty="0">
                <a:hlinkClick r:id="rId2"/>
              </a:rPr>
              <a:t>https://spotbugs.github.io</a:t>
            </a:r>
            <a:r>
              <a:rPr lang="en-US" altLang="zh-CN" dirty="0"/>
              <a:t> </a:t>
            </a:r>
            <a:endParaRPr lang="zh-CN" altLang="en-US" dirty="0"/>
          </a:p>
          <a:p>
            <a:pPr eaLnBrk="1" hangingPunct="1"/>
            <a:r>
              <a:rPr lang="zh-CN" altLang="en-US" dirty="0"/>
              <a:t>常见的检测类型如下：</a:t>
            </a:r>
          </a:p>
          <a:p>
            <a:pPr lvl="1" eaLnBrk="1" hangingPunct="1"/>
            <a:r>
              <a:rPr lang="zh-CN" altLang="en-US" dirty="0"/>
              <a:t>正确性</a:t>
            </a:r>
            <a:r>
              <a:rPr lang="en-US" altLang="zh-CN" dirty="0"/>
              <a:t>(Correctness)</a:t>
            </a:r>
            <a:r>
              <a:rPr lang="zh-CN" altLang="en-US" dirty="0"/>
              <a:t>：在某种情况下会导致</a:t>
            </a:r>
            <a:r>
              <a:rPr lang="en-US" altLang="zh-CN" dirty="0"/>
              <a:t>bug</a:t>
            </a:r>
            <a:r>
              <a:rPr lang="zh-CN" altLang="en-US" dirty="0"/>
              <a:t>，如错误的强制类型转换等。</a:t>
            </a:r>
          </a:p>
          <a:p>
            <a:pPr lvl="1" eaLnBrk="1" hangingPunct="1"/>
            <a:r>
              <a:rPr lang="zh-CN" altLang="en-US" dirty="0"/>
              <a:t>最佳实践反例</a:t>
            </a:r>
            <a:r>
              <a:rPr lang="en-US" altLang="zh-CN" dirty="0"/>
              <a:t>(Bad practice)</a:t>
            </a:r>
            <a:r>
              <a:rPr lang="zh-CN" altLang="en-US" dirty="0"/>
              <a:t>：这种类别下的代码违反了公认的最佳实践标准，比如某个类实现了</a:t>
            </a:r>
            <a:r>
              <a:rPr lang="en-US" altLang="zh-CN" dirty="0"/>
              <a:t>equals</a:t>
            </a:r>
            <a:r>
              <a:rPr lang="zh-CN" altLang="en-US" dirty="0"/>
              <a:t>方法但未实现</a:t>
            </a:r>
            <a:r>
              <a:rPr lang="en-US" altLang="zh-CN" dirty="0" err="1"/>
              <a:t>hashCode</a:t>
            </a:r>
            <a:r>
              <a:rPr lang="zh-CN" altLang="en-US" dirty="0"/>
              <a:t>方法等。</a:t>
            </a:r>
          </a:p>
          <a:p>
            <a:pPr lvl="1" eaLnBrk="1" hangingPunct="1"/>
            <a:r>
              <a:rPr lang="zh-CN" altLang="en-US" dirty="0"/>
              <a:t>多线程正确性</a:t>
            </a:r>
            <a:r>
              <a:rPr lang="en-US" altLang="zh-CN" dirty="0"/>
              <a:t>(Multithreaded correctness)</a:t>
            </a:r>
            <a:r>
              <a:rPr lang="zh-CN" altLang="en-US" dirty="0"/>
              <a:t>：关注于同步和多线程问题。</a:t>
            </a:r>
          </a:p>
          <a:p>
            <a:pPr lvl="1" eaLnBrk="1" hangingPunct="1"/>
            <a:r>
              <a:rPr lang="zh-CN" altLang="en-US" dirty="0"/>
              <a:t>性能</a:t>
            </a:r>
            <a:r>
              <a:rPr lang="en-US" altLang="zh-CN" dirty="0"/>
              <a:t>(Performance)</a:t>
            </a:r>
            <a:r>
              <a:rPr lang="zh-CN" altLang="en-US" dirty="0"/>
              <a:t>：潜在的性能问题。</a:t>
            </a:r>
          </a:p>
          <a:p>
            <a:pPr lvl="1" eaLnBrk="1" hangingPunct="1"/>
            <a:r>
              <a:rPr lang="zh-CN" altLang="en-US" dirty="0"/>
              <a:t>安全</a:t>
            </a:r>
            <a:r>
              <a:rPr lang="en-US" altLang="zh-CN" dirty="0"/>
              <a:t>(Security)</a:t>
            </a:r>
            <a:r>
              <a:rPr lang="zh-CN" altLang="en-US" dirty="0"/>
              <a:t>：安全相关。</a:t>
            </a:r>
          </a:p>
          <a:p>
            <a:pPr lvl="1" eaLnBrk="1" hangingPunct="1"/>
            <a:r>
              <a:rPr lang="zh-CN" altLang="en-US" dirty="0"/>
              <a:t>高危</a:t>
            </a:r>
            <a:r>
              <a:rPr lang="en-US" altLang="zh-CN" dirty="0"/>
              <a:t>(Dodgy)</a:t>
            </a:r>
            <a:r>
              <a:rPr lang="zh-CN" altLang="en-US" dirty="0"/>
              <a:t>：该类型下的问题代码导致</a:t>
            </a:r>
            <a:r>
              <a:rPr lang="en-US" altLang="zh-CN" dirty="0"/>
              <a:t>bug</a:t>
            </a:r>
            <a:r>
              <a:rPr lang="zh-CN" altLang="en-US" dirty="0"/>
              <a:t>的可能性很高。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11D36F89-2B3A-47B8-A2D7-6BD43C354C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err="1"/>
              <a:t>SpotBugs</a:t>
            </a:r>
            <a:r>
              <a:rPr lang="en-US" altLang="zh-CN" dirty="0"/>
              <a:t> in Eclipse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7D41D5F4-E89F-47A6-A39B-8643CE2B26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484313"/>
            <a:ext cx="4032250" cy="5113337"/>
          </a:xfrm>
        </p:spPr>
        <p:txBody>
          <a:bodyPr/>
          <a:lstStyle/>
          <a:p>
            <a:pPr eaLnBrk="1" hangingPunct="1"/>
            <a:r>
              <a:rPr lang="zh-CN" altLang="en-US" dirty="0"/>
              <a:t>通过</a:t>
            </a:r>
            <a:r>
              <a:rPr lang="en-US" altLang="zh-CN" dirty="0"/>
              <a:t>Eclipse Marketplace</a:t>
            </a:r>
            <a:r>
              <a:rPr lang="zh-CN" altLang="en-US" dirty="0"/>
              <a:t>安装使用。</a:t>
            </a:r>
          </a:p>
          <a:p>
            <a:pPr marL="0" indent="0" eaLnBrk="1" hangingPunct="1">
              <a:buNone/>
            </a:pP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22D3B3-99EE-4283-9D69-635A737D2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538" y="720725"/>
            <a:ext cx="4635500" cy="60213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2507363-F802-414B-9674-9524C6B78A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8" r="61554" b="14673"/>
          <a:stretch/>
        </p:blipFill>
        <p:spPr>
          <a:xfrm>
            <a:off x="827088" y="2492375"/>
            <a:ext cx="3097212" cy="43116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11D36F89-2B3A-47B8-A2D7-6BD43C354C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err="1"/>
              <a:t>SpotBugs</a:t>
            </a:r>
            <a:r>
              <a:rPr lang="en-US" altLang="zh-CN" dirty="0"/>
              <a:t> in IDEA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7D41D5F4-E89F-47A6-A39B-8643CE2B26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484313"/>
            <a:ext cx="8281168" cy="5113337"/>
          </a:xfrm>
        </p:spPr>
        <p:txBody>
          <a:bodyPr/>
          <a:lstStyle/>
          <a:p>
            <a:pPr eaLnBrk="1" hangingPunct="1"/>
            <a:r>
              <a:rPr lang="zh-CN" altLang="en-US" dirty="0"/>
              <a:t>安装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在</a:t>
            </a:r>
            <a:r>
              <a:rPr lang="en-US" altLang="zh-CN" dirty="0"/>
              <a:t>IDEA</a:t>
            </a:r>
            <a:r>
              <a:rPr lang="zh-CN" altLang="en-US" dirty="0"/>
              <a:t>插件市场搜索</a:t>
            </a:r>
            <a:r>
              <a:rPr lang="en-US" altLang="zh-CN" dirty="0" err="1"/>
              <a:t>SpotBugs</a:t>
            </a:r>
            <a:r>
              <a:rPr lang="zh-CN" altLang="en-US" dirty="0"/>
              <a:t>，点击</a:t>
            </a:r>
            <a:r>
              <a:rPr lang="en-US" altLang="zh-CN" dirty="0"/>
              <a:t>Install</a:t>
            </a:r>
            <a:r>
              <a:rPr lang="zh-CN" altLang="en-US" dirty="0"/>
              <a:t>安装，安装后重启</a:t>
            </a:r>
            <a:r>
              <a:rPr lang="en-US" altLang="zh-CN" dirty="0"/>
              <a:t>IDEA</a:t>
            </a:r>
            <a:r>
              <a:rPr lang="zh-CN" altLang="en-US" dirty="0"/>
              <a:t>。</a:t>
            </a:r>
          </a:p>
        </p:txBody>
      </p:sp>
      <p:pic>
        <p:nvPicPr>
          <p:cNvPr id="6" name="Picture" descr="image-20240504191636591" title="fig:">
            <a:extLst>
              <a:ext uri="{FF2B5EF4-FFF2-40B4-BE49-F238E27FC236}">
                <a16:creationId xmlns:a16="http://schemas.microsoft.com/office/drawing/2014/main" id="{4B4B0444-3E88-433F-A55A-BAC04D5E44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619672" y="2492896"/>
            <a:ext cx="6336704" cy="428920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37453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11D36F89-2B3A-47B8-A2D7-6BD43C354C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err="1"/>
              <a:t>SpotBugs</a:t>
            </a:r>
            <a:r>
              <a:rPr lang="en-US" altLang="zh-CN" dirty="0"/>
              <a:t> in IDEA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7D41D5F4-E89F-47A6-A39B-8643CE2B26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484313"/>
            <a:ext cx="8281168" cy="5113337"/>
          </a:xfrm>
        </p:spPr>
        <p:txBody>
          <a:bodyPr/>
          <a:lstStyle/>
          <a:p>
            <a:pPr eaLnBrk="1" hangingPunct="1"/>
            <a:r>
              <a:rPr lang="zh-CN" altLang="en-US" dirty="0"/>
              <a:t>配置安全规则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在设置的</a:t>
            </a:r>
            <a:r>
              <a:rPr lang="en-US" altLang="zh-CN" dirty="0"/>
              <a:t>Tools</a:t>
            </a:r>
            <a:r>
              <a:rPr lang="zh-CN" altLang="en-US" dirty="0"/>
              <a:t>下，点击</a:t>
            </a:r>
            <a:r>
              <a:rPr lang="en-US" altLang="zh-CN" dirty="0" err="1"/>
              <a:t>SpotBugs</a:t>
            </a:r>
            <a:r>
              <a:rPr lang="zh-CN" altLang="en-US" dirty="0"/>
              <a:t>，按下图所示点击加号，添加规则。</a:t>
            </a:r>
          </a:p>
        </p:txBody>
      </p:sp>
      <p:pic>
        <p:nvPicPr>
          <p:cNvPr id="5" name="Picture" descr="image-20240504191806465" title="fig:">
            <a:extLst>
              <a:ext uri="{FF2B5EF4-FFF2-40B4-BE49-F238E27FC236}">
                <a16:creationId xmlns:a16="http://schemas.microsoft.com/office/drawing/2014/main" id="{79FA3F57-BA6D-45B1-8327-122A9283A8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868872" y="2307517"/>
            <a:ext cx="5655456" cy="436184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17749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11D36F89-2B3A-47B8-A2D7-6BD43C354C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err="1"/>
              <a:t>SpotBugs</a:t>
            </a:r>
            <a:r>
              <a:rPr lang="en-US" altLang="zh-CN" dirty="0"/>
              <a:t> in IDEA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7D41D5F4-E89F-47A6-A39B-8643CE2B26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484313"/>
            <a:ext cx="8281168" cy="5113337"/>
          </a:xfrm>
        </p:spPr>
        <p:txBody>
          <a:bodyPr/>
          <a:lstStyle/>
          <a:p>
            <a:pPr eaLnBrk="1" hangingPunct="1"/>
            <a:r>
              <a:rPr lang="zh-CN" altLang="en-US" dirty="0"/>
              <a:t>使用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在某一代码文件上，右键选择</a:t>
            </a:r>
            <a:r>
              <a:rPr lang="en-US" altLang="zh-CN" dirty="0"/>
              <a:t>Analyze Current File</a:t>
            </a:r>
            <a:r>
              <a:rPr lang="zh-CN" altLang="en-US" dirty="0"/>
              <a:t>。</a:t>
            </a:r>
          </a:p>
        </p:txBody>
      </p:sp>
      <p:pic>
        <p:nvPicPr>
          <p:cNvPr id="6" name="Picture" descr="image-20240504192227585" title="fig:">
            <a:extLst>
              <a:ext uri="{FF2B5EF4-FFF2-40B4-BE49-F238E27FC236}">
                <a16:creationId xmlns:a16="http://schemas.microsoft.com/office/drawing/2014/main" id="{E3AA1B35-6A99-4EE9-A916-4CB5D22B8C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379375" y="2349178"/>
            <a:ext cx="6385250" cy="424847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21215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>
            <a:extLst>
              <a:ext uri="{FF2B5EF4-FFF2-40B4-BE49-F238E27FC236}">
                <a16:creationId xmlns:a16="http://schemas.microsoft.com/office/drawing/2014/main" id="{6E6D0C4D-451F-4FF6-A28D-B993923B6D6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代码评审</a:t>
            </a:r>
          </a:p>
        </p:txBody>
      </p:sp>
      <p:sp>
        <p:nvSpPr>
          <p:cNvPr id="6147" name="Rectangle 5">
            <a:extLst>
              <a:ext uri="{FF2B5EF4-FFF2-40B4-BE49-F238E27FC236}">
                <a16:creationId xmlns:a16="http://schemas.microsoft.com/office/drawing/2014/main" id="{91CD9D01-34F6-4C04-8091-7BD2ACB78BB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11D36F89-2B3A-47B8-A2D7-6BD43C354C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err="1"/>
              <a:t>SpotBugs</a:t>
            </a:r>
            <a:r>
              <a:rPr lang="en-US" altLang="zh-CN" dirty="0"/>
              <a:t> in IDEA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7D41D5F4-E89F-47A6-A39B-8643CE2B26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484313"/>
            <a:ext cx="8281168" cy="5113337"/>
          </a:xfrm>
        </p:spPr>
        <p:txBody>
          <a:bodyPr/>
          <a:lstStyle/>
          <a:p>
            <a:pPr eaLnBrk="1" hangingPunct="1"/>
            <a:r>
              <a:rPr lang="zh-CN" altLang="en-US" dirty="0"/>
              <a:t>使用</a:t>
            </a:r>
            <a:endParaRPr lang="en-US" altLang="zh-CN" dirty="0"/>
          </a:p>
          <a:p>
            <a:pPr lvl="1" eaLnBrk="1" hangingPunct="1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在某一代码文件上，右键选择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Analyze Current File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18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若代码中包含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潜在</a:t>
            </a:r>
            <a:r>
              <a:rPr lang="en-US" altLang="zh-CN" sz="18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BUG，会在控制台输出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 eaLnBrk="1" hangingPunct="1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374B61-A0C0-4B88-B571-805331112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717032"/>
            <a:ext cx="8504278" cy="182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485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11D36F89-2B3A-47B8-A2D7-6BD43C354C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err="1"/>
              <a:t>SpotBugs</a:t>
            </a:r>
            <a:r>
              <a:rPr lang="en-US" altLang="zh-CN" dirty="0"/>
              <a:t> in IDEA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7D41D5F4-E89F-47A6-A39B-8643CE2B26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484313"/>
            <a:ext cx="8281168" cy="5113337"/>
          </a:xfrm>
        </p:spPr>
        <p:txBody>
          <a:bodyPr/>
          <a:lstStyle/>
          <a:p>
            <a:pPr eaLnBrk="1" hangingPunct="1"/>
            <a:r>
              <a:rPr lang="zh-CN" altLang="en-US" dirty="0"/>
              <a:t>阅读网站 </a:t>
            </a:r>
            <a:r>
              <a:rPr lang="en-US" altLang="zh-CN" dirty="0"/>
              <a:t>https://spotbugs.github.io </a:t>
            </a:r>
            <a:r>
              <a:rPr lang="zh-CN" altLang="en-US" dirty="0"/>
              <a:t>了解详细信息</a:t>
            </a:r>
            <a:endParaRPr lang="en-US" altLang="zh-CN" dirty="0"/>
          </a:p>
          <a:p>
            <a:pPr eaLnBrk="1" hangingPunct="1"/>
            <a:r>
              <a:rPr lang="zh-CN" altLang="en-US" dirty="0"/>
              <a:t>阅读</a:t>
            </a:r>
            <a:r>
              <a:rPr lang="en-US" altLang="zh-CN" dirty="0"/>
              <a:t>Bug description</a:t>
            </a:r>
            <a:r>
              <a:rPr lang="zh-CN" altLang="en-US" dirty="0"/>
              <a:t>学习常见</a:t>
            </a:r>
            <a:r>
              <a:rPr lang="en-US" altLang="zh-CN" dirty="0"/>
              <a:t>Bug</a:t>
            </a:r>
            <a:r>
              <a:rPr lang="zh-CN" altLang="en-US" dirty="0"/>
              <a:t>和相关知识</a:t>
            </a:r>
            <a:r>
              <a:rPr lang="en-US" altLang="zh-CN" dirty="0"/>
              <a:t> </a:t>
            </a:r>
          </a:p>
          <a:p>
            <a:pPr eaLnBrk="1" hangingPunct="1"/>
            <a:endParaRPr lang="zh-CN" altLang="en-US" dirty="0"/>
          </a:p>
          <a:p>
            <a:pPr eaLnBrk="1" hangingPunct="1"/>
            <a:endParaRPr lang="en-US" altLang="zh-CN" dirty="0"/>
          </a:p>
          <a:p>
            <a:pPr lvl="1" eaLnBrk="1" hangingPunct="1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CDCDF0-31CC-4F9E-A5A0-AC9679DA2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1" y="2664857"/>
            <a:ext cx="3992812" cy="32490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A8B1B8A-EBA7-49B4-BFC0-AE34805DB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102" y="2636912"/>
            <a:ext cx="4424137" cy="321391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A628ADA-889E-432B-A9AF-2F68E7FBD90A}"/>
              </a:ext>
            </a:extLst>
          </p:cNvPr>
          <p:cNvSpPr/>
          <p:nvPr/>
        </p:nvSpPr>
        <p:spPr>
          <a:xfrm>
            <a:off x="2051720" y="4257688"/>
            <a:ext cx="720080" cy="216024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2C71E71A-9501-46AC-AC22-58CE7362975F}"/>
              </a:ext>
            </a:extLst>
          </p:cNvPr>
          <p:cNvSpPr/>
          <p:nvPr/>
        </p:nvSpPr>
        <p:spPr>
          <a:xfrm>
            <a:off x="3695400" y="4581128"/>
            <a:ext cx="64807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43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499D62C2-2B3A-4993-A458-5614EDBF88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代码评审部分：评判标准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7FE54D01-A1D5-4CF1-A9EF-D8273AA837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是否可在</a:t>
            </a:r>
            <a:r>
              <a:rPr lang="en-US" altLang="zh-CN" dirty="0"/>
              <a:t>IDE</a:t>
            </a:r>
            <a:r>
              <a:rPr lang="zh-CN" altLang="en-US" dirty="0"/>
              <a:t>中顺利配置工具并启动执行；</a:t>
            </a:r>
          </a:p>
          <a:p>
            <a:pPr eaLnBrk="1" hangingPunct="1"/>
            <a:r>
              <a:rPr lang="zh-CN" altLang="en-US" dirty="0"/>
              <a:t>能够充分理解</a:t>
            </a:r>
            <a:r>
              <a:rPr lang="en-US" altLang="zh-CN" dirty="0" err="1"/>
              <a:t>CheckStyles</a:t>
            </a:r>
            <a:r>
              <a:rPr lang="zh-CN" altLang="en-US" dirty="0"/>
              <a:t>、</a:t>
            </a:r>
            <a:r>
              <a:rPr lang="en-US" altLang="zh-CN" dirty="0" err="1"/>
              <a:t>SpotBugs</a:t>
            </a:r>
            <a:r>
              <a:rPr lang="zh-CN" altLang="en-US" dirty="0"/>
              <a:t>工具所检测的不符合规范的常见代码问题；</a:t>
            </a:r>
          </a:p>
          <a:p>
            <a:pPr eaLnBrk="1" hangingPunct="1"/>
            <a:r>
              <a:rPr lang="zh-CN" altLang="en-US" dirty="0"/>
              <a:t>根据工具报告的问题，对代码做了充分的改进；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实验报告的规范性、完整性。</a:t>
            </a:r>
            <a:endParaRPr lang="en-US" altLang="zh-CN" dirty="0"/>
          </a:p>
          <a:p>
            <a:pPr eaLnBrk="1" hangingPunct="1"/>
            <a:endParaRPr lang="en-US" altLang="zh-CN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>
            <a:extLst>
              <a:ext uri="{FF2B5EF4-FFF2-40B4-BE49-F238E27FC236}">
                <a16:creationId xmlns:a16="http://schemas.microsoft.com/office/drawing/2014/main" id="{776FF2E5-2E50-40A6-BBF8-D7858AA4F70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单元测试</a:t>
            </a:r>
          </a:p>
        </p:txBody>
      </p:sp>
      <p:sp>
        <p:nvSpPr>
          <p:cNvPr id="16387" name="Rectangle 5">
            <a:extLst>
              <a:ext uri="{FF2B5EF4-FFF2-40B4-BE49-F238E27FC236}">
                <a16:creationId xmlns:a16="http://schemas.microsoft.com/office/drawing/2014/main" id="{7CF8850E-1594-4BEA-9E30-D360800765A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EEA855B2-5180-4DF7-81B5-6361C10780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实验目标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B72FD9EF-0DB6-4FE6-8BB3-F146DA5852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zh-CN" altLang="en-US" dirty="0"/>
          </a:p>
          <a:p>
            <a:pPr eaLnBrk="1" hangingPunct="1">
              <a:defRPr/>
            </a:pPr>
            <a:r>
              <a:rPr lang="zh-CN" altLang="en-US" dirty="0"/>
              <a:t>针对</a:t>
            </a:r>
            <a:r>
              <a:rPr lang="en-US" altLang="zh-CN" dirty="0"/>
              <a:t>Lab1</a:t>
            </a:r>
            <a:r>
              <a:rPr lang="zh-CN" altLang="en-US" dirty="0"/>
              <a:t>完成的程序，设计黑盒测试用例和白盒测试用例。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en-US" altLang="zh-CN" dirty="0"/>
          </a:p>
          <a:p>
            <a:pPr eaLnBrk="1" hangingPunct="1">
              <a:defRPr/>
            </a:pPr>
            <a:r>
              <a:rPr lang="zh-CN" altLang="en-US" dirty="0"/>
              <a:t>在</a:t>
            </a:r>
            <a:r>
              <a:rPr lang="en-US" altLang="zh-CN" dirty="0"/>
              <a:t>JUnit</a:t>
            </a:r>
            <a:r>
              <a:rPr lang="zh-CN" altLang="en-US" dirty="0"/>
              <a:t>环境下撰写测试代码并执行测试。</a:t>
            </a:r>
            <a:endParaRPr lang="en-US" altLang="zh-CN" dirty="0"/>
          </a:p>
          <a:p>
            <a:pPr eaLnBrk="1" hangingPunct="1">
              <a:defRPr/>
            </a:pPr>
            <a:r>
              <a:rPr lang="zh-CN" altLang="en-US" dirty="0"/>
              <a:t>使用</a:t>
            </a:r>
            <a:r>
              <a:rPr lang="en-US" altLang="zh-CN" dirty="0" err="1"/>
              <a:t>EclEmma</a:t>
            </a:r>
            <a:r>
              <a:rPr lang="zh-CN" altLang="en-US" dirty="0"/>
              <a:t>或</a:t>
            </a:r>
            <a:r>
              <a:rPr lang="en-US" altLang="zh-CN" dirty="0"/>
              <a:t>IDE</a:t>
            </a:r>
            <a:r>
              <a:rPr lang="zh-CN" altLang="en-US" dirty="0"/>
              <a:t>自带工具统计测试的覆盖度。</a:t>
            </a: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en-US" altLang="zh-CN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DC5BDF4D-A997-4224-A265-E2F79C1F29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Step 1</a:t>
            </a:r>
            <a:r>
              <a:rPr lang="zh-CN" altLang="en-US"/>
              <a:t>：设计黑盒测试用例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B5DCE0EE-7D19-42F5-A770-A9552EA247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利用黑盒测试的等价类和边界值方法，为</a:t>
            </a:r>
            <a:r>
              <a:rPr lang="en-US" altLang="zh-CN" dirty="0"/>
              <a:t>Lab1</a:t>
            </a:r>
            <a:r>
              <a:rPr lang="zh-CN" altLang="en-US" dirty="0"/>
              <a:t>待测程序设计一组测试用例。</a:t>
            </a:r>
          </a:p>
          <a:p>
            <a:pPr eaLnBrk="1" hangingPunct="1"/>
            <a:r>
              <a:rPr lang="zh-CN" altLang="en-US" dirty="0"/>
              <a:t>测试对象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五选一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 eaLnBrk="1" hangingPunct="1"/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queryBridgeWords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(String word1, String word2)</a:t>
            </a:r>
            <a:r>
              <a:rPr lang="zh-CN" altLang="en-US" dirty="0"/>
              <a:t>：查询桥接词</a:t>
            </a:r>
          </a:p>
          <a:p>
            <a:pPr lvl="1" eaLnBrk="1" hangingPunct="1"/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generateNewText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inputText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)</a:t>
            </a:r>
            <a:r>
              <a:rPr lang="zh-CN" altLang="en-US" dirty="0"/>
              <a:t>：根据</a:t>
            </a:r>
            <a:r>
              <a:rPr lang="en-US" altLang="zh-CN" dirty="0"/>
              <a:t>bridge word</a:t>
            </a:r>
            <a:r>
              <a:rPr lang="zh-CN" altLang="en-US" dirty="0"/>
              <a:t>生成新文本</a:t>
            </a:r>
          </a:p>
          <a:p>
            <a:pPr lvl="1" eaLnBrk="1" hangingPunct="1"/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calcShortestPath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(String word1, String word2)</a:t>
            </a:r>
            <a:r>
              <a:rPr lang="zh-CN" altLang="en-US" dirty="0"/>
              <a:t>：计算两个单词之间的最短路径</a:t>
            </a:r>
            <a:endParaRPr lang="en-US" altLang="zh-CN" dirty="0"/>
          </a:p>
          <a:p>
            <a:pPr lvl="1" eaLnBrk="1" hangingPunct="1"/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Double 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calPageRank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(String word)</a:t>
            </a:r>
            <a:r>
              <a:rPr lang="zh-CN" altLang="en-US" dirty="0"/>
              <a:t> ：计算单词的</a:t>
            </a:r>
            <a:r>
              <a:rPr lang="en-US" altLang="zh-CN" dirty="0"/>
              <a:t>PR</a:t>
            </a:r>
            <a:r>
              <a:rPr lang="zh-CN" altLang="en-US" dirty="0"/>
              <a:t>值</a:t>
            </a:r>
          </a:p>
          <a:p>
            <a:pPr lvl="1" eaLnBrk="1" hangingPunct="1"/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randomWalk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dirty="0"/>
              <a:t>：随机游走</a:t>
            </a:r>
            <a:endParaRPr lang="en-US" altLang="zh-CN" dirty="0"/>
          </a:p>
          <a:p>
            <a:pPr eaLnBrk="1" hangingPunct="1"/>
            <a:r>
              <a:rPr lang="zh-CN" altLang="en-US" dirty="0"/>
              <a:t>根据</a:t>
            </a:r>
            <a:r>
              <a:rPr lang="en-US" altLang="zh-CN" dirty="0"/>
              <a:t>Lab1</a:t>
            </a:r>
            <a:r>
              <a:rPr lang="zh-CN" altLang="en-US" dirty="0"/>
              <a:t>的要求，给出所选被测函数的需求规约描述；</a:t>
            </a:r>
          </a:p>
          <a:p>
            <a:pPr eaLnBrk="1" hangingPunct="1"/>
            <a:r>
              <a:rPr lang="zh-CN" altLang="en-US" dirty="0"/>
              <a:t>每个测试用例由输入数据和期望输出两部分组成。</a:t>
            </a:r>
            <a:endParaRPr lang="en-US" altLang="zh-CN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FC0CE418-A35B-4556-959F-7CB40DD49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Step 2</a:t>
            </a:r>
            <a:r>
              <a:rPr lang="zh-CN" altLang="en-US" dirty="0"/>
              <a:t>：使用</a:t>
            </a:r>
            <a:r>
              <a:rPr lang="en-US" altLang="zh-CN" dirty="0"/>
              <a:t>JUnit</a:t>
            </a:r>
            <a:r>
              <a:rPr lang="zh-CN" altLang="en-US" dirty="0"/>
              <a:t>编写黑盒测试用例并执行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8D5CD09B-0A96-4D45-9334-509C8ED97F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在</a:t>
            </a:r>
            <a:r>
              <a:rPr lang="en-US" altLang="zh-CN" dirty="0"/>
              <a:t>Lab1</a:t>
            </a:r>
            <a:r>
              <a:rPr lang="zh-CN" altLang="en-US" dirty="0"/>
              <a:t>的</a:t>
            </a:r>
            <a:r>
              <a:rPr lang="en-US" altLang="zh-CN" dirty="0"/>
              <a:t>Git</a:t>
            </a:r>
            <a:r>
              <a:rPr lang="zh-CN" altLang="en-US" dirty="0"/>
              <a:t>仓库里，建立新的</a:t>
            </a:r>
            <a:r>
              <a:rPr lang="en-US" altLang="zh-CN" dirty="0"/>
              <a:t>Git</a:t>
            </a:r>
            <a:r>
              <a:rPr lang="zh-CN" altLang="en-US" dirty="0"/>
              <a:t>分支，命名为</a:t>
            </a:r>
            <a:r>
              <a:rPr lang="en-US" altLang="zh-CN" dirty="0"/>
              <a:t>Lab3b (b</a:t>
            </a:r>
            <a:r>
              <a:rPr lang="zh-CN" altLang="en-US" dirty="0"/>
              <a:t>代表</a:t>
            </a:r>
            <a:r>
              <a:rPr lang="en-US" altLang="zh-CN" dirty="0"/>
              <a:t>black-box testing)</a:t>
            </a:r>
            <a:r>
              <a:rPr lang="zh-CN" altLang="en-US" dirty="0"/>
              <a:t>；</a:t>
            </a:r>
            <a:endParaRPr lang="en-US" altLang="zh-CN" dirty="0"/>
          </a:p>
          <a:p>
            <a:pPr eaLnBrk="1" hangingPunct="1"/>
            <a:r>
              <a:rPr lang="zh-CN" altLang="en-US" dirty="0"/>
              <a:t>针对每个测试用例撰写</a:t>
            </a:r>
            <a:r>
              <a:rPr lang="en-US" altLang="zh-CN" dirty="0"/>
              <a:t>testcase</a:t>
            </a:r>
            <a:r>
              <a:rPr lang="zh-CN" altLang="en-US" dirty="0"/>
              <a:t>；</a:t>
            </a:r>
            <a:endParaRPr lang="en-US" altLang="zh-CN" dirty="0"/>
          </a:p>
          <a:p>
            <a:pPr eaLnBrk="1" hangingPunct="1"/>
            <a:r>
              <a:rPr lang="zh-CN" altLang="en-US" dirty="0"/>
              <a:t>执行测试用例：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执行，产生结果，记录实际输出；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记录、分析结果；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针对失败的测试用例，发现代码的问题，并修改代码；</a:t>
            </a:r>
            <a:endParaRPr lang="en-US" altLang="zh-CN" dirty="0"/>
          </a:p>
          <a:p>
            <a:pPr eaLnBrk="1" hangingPunct="1"/>
            <a:r>
              <a:rPr lang="zh-CN" altLang="en-US" dirty="0"/>
              <a:t>重复上一步，直到所有的测试用例都完全通过为止。</a:t>
            </a:r>
            <a:endParaRPr lang="en-US" altLang="zh-CN" dirty="0"/>
          </a:p>
          <a:p>
            <a:pPr eaLnBrk="1" hangingPunct="1"/>
            <a:r>
              <a:rPr lang="zh-CN" altLang="en-US" dirty="0"/>
              <a:t>将</a:t>
            </a:r>
            <a:r>
              <a:rPr lang="en-US" altLang="zh-CN" dirty="0"/>
              <a:t>Lab3b</a:t>
            </a:r>
            <a:r>
              <a:rPr lang="zh-CN" altLang="en-US" dirty="0"/>
              <a:t>合并到</a:t>
            </a:r>
            <a:r>
              <a:rPr lang="en-US" altLang="zh-CN" dirty="0"/>
              <a:t>master</a:t>
            </a:r>
            <a:r>
              <a:rPr lang="zh-CN" altLang="en-US" dirty="0"/>
              <a:t>分支，并推送至</a:t>
            </a:r>
            <a:r>
              <a:rPr lang="en-US" altLang="zh-CN" dirty="0"/>
              <a:t>GitHub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2BB6AFC8-F463-4700-A25D-227389DFCD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Step 3</a:t>
            </a:r>
            <a:r>
              <a:rPr lang="zh-CN" altLang="en-US"/>
              <a:t>：设计白盒测试用例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1F477B19-7305-4509-8E19-3A445AD8BC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针对</a:t>
            </a:r>
            <a:r>
              <a:rPr lang="en-US" altLang="zh-CN" dirty="0"/>
              <a:t>Lab3b</a:t>
            </a:r>
            <a:r>
              <a:rPr lang="zh-CN" altLang="en-US" dirty="0"/>
              <a:t>分支的当前代码，对以下函数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三选一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r>
              <a:rPr lang="zh-CN" altLang="en-US" dirty="0"/>
              <a:t>使用</a:t>
            </a:r>
            <a:r>
              <a:rPr lang="zh-CN" altLang="en-US" dirty="0">
                <a:solidFill>
                  <a:srgbClr val="FF0000"/>
                </a:solidFill>
              </a:rPr>
              <a:t>基本路径法</a:t>
            </a:r>
            <a:r>
              <a:rPr lang="zh-CN" altLang="en-US" dirty="0"/>
              <a:t>设计白盒测试用例：</a:t>
            </a:r>
            <a:endParaRPr lang="en-US" altLang="zh-CN" dirty="0"/>
          </a:p>
          <a:p>
            <a:pPr lvl="1" eaLnBrk="1" hangingPunct="1">
              <a:defRPr/>
            </a:pP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queryBridgeWords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(type G, String word1, String word2)</a:t>
            </a:r>
            <a:r>
              <a:rPr lang="zh-CN" altLang="en-US" dirty="0"/>
              <a:t>查询桥接词</a:t>
            </a:r>
            <a:endParaRPr lang="en-US" altLang="zh-CN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lvl="1" eaLnBrk="1" hangingPunct="1">
              <a:defRPr/>
            </a:pP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calcShortestPath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(type G, String word1, String word2)</a:t>
            </a:r>
            <a:r>
              <a:rPr lang="zh-CN" altLang="en-US" dirty="0"/>
              <a:t>：计算两个单词之间的最短路径</a:t>
            </a:r>
            <a:endParaRPr lang="en-US" altLang="zh-CN" dirty="0"/>
          </a:p>
          <a:p>
            <a:pPr lvl="1" eaLnBrk="1" hangingPunct="1">
              <a:defRPr/>
            </a:pP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randomWalk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(type G)</a:t>
            </a:r>
            <a:r>
              <a:rPr lang="zh-CN" altLang="en-US" dirty="0"/>
              <a:t>：随机游走</a:t>
            </a:r>
          </a:p>
          <a:p>
            <a:pPr eaLnBrk="1" hangingPunct="1">
              <a:defRPr/>
            </a:pPr>
            <a:endParaRPr lang="en-US" altLang="zh-CN" dirty="0"/>
          </a:p>
          <a:p>
            <a:pPr eaLnBrk="1" hangingPunct="1">
              <a:defRPr/>
            </a:pPr>
            <a:r>
              <a:rPr lang="zh-CN" altLang="en-US" dirty="0"/>
              <a:t>每个测试用例由输入数据和期望输出两部分组成。</a:t>
            </a:r>
            <a:endParaRPr lang="en-US" altLang="zh-CN" dirty="0"/>
          </a:p>
          <a:p>
            <a:pPr eaLnBrk="1" hangingPunct="1">
              <a:defRPr/>
            </a:pP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en-US" altLang="zh-CN" dirty="0"/>
          </a:p>
          <a:p>
            <a:pPr eaLnBrk="1" hangingPunct="1">
              <a:defRPr/>
            </a:pPr>
            <a:endParaRPr lang="en-US" altLang="zh-CN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A286D553-BD03-4DBA-B447-DF3B2F7BEC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Step 4</a:t>
            </a:r>
            <a:r>
              <a:rPr lang="zh-CN" altLang="en-US"/>
              <a:t>：使用</a:t>
            </a:r>
            <a:r>
              <a:rPr lang="en-US" altLang="zh-CN"/>
              <a:t>JUnit</a:t>
            </a:r>
            <a:r>
              <a:rPr lang="zh-CN" altLang="en-US"/>
              <a:t>编写并执行白盒测试代码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1AC4E612-5989-4104-82A1-600FF028FE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在</a:t>
            </a:r>
            <a:r>
              <a:rPr lang="en-US" altLang="zh-CN" dirty="0"/>
              <a:t>Lab1</a:t>
            </a:r>
            <a:r>
              <a:rPr lang="zh-CN" altLang="en-US" dirty="0"/>
              <a:t>的</a:t>
            </a:r>
            <a:r>
              <a:rPr lang="en-US" altLang="zh-CN" dirty="0"/>
              <a:t>Git</a:t>
            </a:r>
            <a:r>
              <a:rPr lang="zh-CN" altLang="en-US" dirty="0"/>
              <a:t>仓库里，建立新的</a:t>
            </a:r>
            <a:r>
              <a:rPr lang="en-US" altLang="zh-CN" dirty="0"/>
              <a:t>Git</a:t>
            </a:r>
            <a:r>
              <a:rPr lang="zh-CN" altLang="en-US" dirty="0"/>
              <a:t>分支，命名为</a:t>
            </a:r>
            <a:r>
              <a:rPr lang="en-US" altLang="zh-CN" dirty="0"/>
              <a:t>Lab3w (w</a:t>
            </a:r>
            <a:r>
              <a:rPr lang="zh-CN" altLang="en-US" dirty="0"/>
              <a:t>代表</a:t>
            </a:r>
            <a:r>
              <a:rPr lang="en-US" altLang="zh-CN" dirty="0"/>
              <a:t>white-box testing)</a:t>
            </a:r>
            <a:r>
              <a:rPr lang="zh-CN" altLang="en-US" dirty="0"/>
              <a:t>；</a:t>
            </a:r>
            <a:endParaRPr lang="en-US" altLang="zh-CN" dirty="0"/>
          </a:p>
          <a:p>
            <a:pPr eaLnBrk="1" hangingPunct="1"/>
            <a:r>
              <a:rPr lang="zh-CN" altLang="en-US" dirty="0"/>
              <a:t>针对每个测试用例撰写</a:t>
            </a:r>
            <a:r>
              <a:rPr lang="en-US" altLang="zh-CN" dirty="0"/>
              <a:t>testcase</a:t>
            </a:r>
            <a:r>
              <a:rPr lang="zh-CN" altLang="en-US" dirty="0"/>
              <a:t>；</a:t>
            </a:r>
            <a:endParaRPr lang="en-US" altLang="zh-CN" dirty="0"/>
          </a:p>
          <a:p>
            <a:pPr eaLnBrk="1" hangingPunct="1"/>
            <a:r>
              <a:rPr lang="zh-CN" altLang="en-US" dirty="0"/>
              <a:t>执行测试用例：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执行，产生结果，记录实际输出；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记录、分析结果；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针对失败的测试用例，发现代码的问题，并修改代码；</a:t>
            </a:r>
            <a:endParaRPr lang="en-US" altLang="zh-CN" dirty="0"/>
          </a:p>
          <a:p>
            <a:pPr eaLnBrk="1" hangingPunct="1"/>
            <a:r>
              <a:rPr lang="zh-CN" altLang="en-US" dirty="0"/>
              <a:t>重复上一步，直到所有的测试用例都完全通过为止。</a:t>
            </a:r>
            <a:endParaRPr lang="en-US" altLang="zh-CN" dirty="0"/>
          </a:p>
          <a:p>
            <a:pPr eaLnBrk="1" hangingPunct="1"/>
            <a:r>
              <a:rPr lang="zh-CN" altLang="en-US" dirty="0"/>
              <a:t>将</a:t>
            </a:r>
            <a:r>
              <a:rPr lang="en-US" altLang="zh-CN" dirty="0"/>
              <a:t>Lab3w</a:t>
            </a:r>
            <a:r>
              <a:rPr lang="zh-CN" altLang="en-US" dirty="0"/>
              <a:t>合并到</a:t>
            </a:r>
            <a:r>
              <a:rPr lang="en-US" altLang="zh-CN" dirty="0"/>
              <a:t>master</a:t>
            </a:r>
            <a:r>
              <a:rPr lang="zh-CN" altLang="en-US" dirty="0"/>
              <a:t>分支，并推送至</a:t>
            </a:r>
            <a:r>
              <a:rPr lang="en-US" altLang="zh-CN" dirty="0"/>
              <a:t>GitHub</a:t>
            </a:r>
            <a:r>
              <a:rPr lang="zh-CN" altLang="en-US" dirty="0"/>
              <a:t>。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C55F8DB3-DC3D-4B42-81C8-87C86D480B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Step 5</a:t>
            </a:r>
            <a:r>
              <a:rPr lang="zh-CN" altLang="en-US" dirty="0"/>
              <a:t>：统计测试覆盖度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3116C799-7686-4602-B533-EB47863670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484313"/>
            <a:ext cx="8353425" cy="5113337"/>
          </a:xfrm>
        </p:spPr>
        <p:txBody>
          <a:bodyPr/>
          <a:lstStyle/>
          <a:p>
            <a:pPr eaLnBrk="1" hangingPunct="1"/>
            <a:r>
              <a:rPr lang="zh-CN" altLang="en-US" dirty="0"/>
              <a:t>测试的覆盖率是测试质量的一个重要指标。</a:t>
            </a:r>
          </a:p>
          <a:p>
            <a:pPr lvl="1" eaLnBrk="1" hangingPunct="1"/>
            <a:r>
              <a:rPr lang="zh-CN" altLang="en-US" dirty="0"/>
              <a:t>可使用</a:t>
            </a:r>
            <a:r>
              <a:rPr lang="en-US" altLang="zh-CN" dirty="0" err="1"/>
              <a:t>EclEmma</a:t>
            </a:r>
            <a:r>
              <a:rPr lang="zh-CN" altLang="en-US" dirty="0"/>
              <a:t>工具</a:t>
            </a:r>
            <a:r>
              <a:rPr lang="en-US" altLang="zh-CN" dirty="0"/>
              <a:t> </a:t>
            </a:r>
            <a:r>
              <a:rPr lang="en-US" altLang="zh-CN" dirty="0">
                <a:hlinkClick r:id="rId2"/>
              </a:rPr>
              <a:t>https://www.eclemma.org/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或</a:t>
            </a:r>
            <a:r>
              <a:rPr lang="en-US" altLang="zh-CN" dirty="0"/>
              <a:t>Eclipse</a:t>
            </a:r>
            <a:r>
              <a:rPr lang="zh-CN" altLang="en-US" dirty="0"/>
              <a:t>自带</a:t>
            </a:r>
            <a:r>
              <a:rPr lang="en-US" altLang="zh-CN" dirty="0"/>
              <a:t>Coverage</a:t>
            </a:r>
            <a:r>
              <a:rPr lang="zh-CN" altLang="en-US" dirty="0"/>
              <a:t>分析工具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或</a:t>
            </a:r>
            <a:r>
              <a:rPr lang="en-US" altLang="zh-CN" dirty="0"/>
              <a:t>IDEA</a:t>
            </a:r>
            <a:r>
              <a:rPr lang="zh-CN" altLang="en-US" dirty="0"/>
              <a:t>自带</a:t>
            </a:r>
            <a:r>
              <a:rPr lang="en-US" altLang="zh-CN" dirty="0"/>
              <a:t>Coverage</a:t>
            </a:r>
            <a:r>
              <a:rPr lang="zh-CN" altLang="en-US" dirty="0"/>
              <a:t>分析工具</a:t>
            </a:r>
          </a:p>
          <a:p>
            <a:pPr eaLnBrk="1" hangingPunct="1"/>
            <a:r>
              <a:rPr lang="zh-CN" altLang="en-US" dirty="0"/>
              <a:t>在测试过程中，当运行测试程序，覆盖度分析工具可自动分析出被测程序的各行代码被覆盖的情况；</a:t>
            </a:r>
          </a:p>
          <a:p>
            <a:pPr eaLnBrk="1" hangingPunct="1"/>
            <a:r>
              <a:rPr lang="zh-CN" altLang="en-US" dirty="0"/>
              <a:t>代码被覆盖得越全面，测试质量就越好。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从工具导出覆盖度分析报告，观察语句覆盖度。</a:t>
            </a:r>
          </a:p>
          <a:p>
            <a:pPr eaLnBrk="1" hangingPunct="1"/>
            <a:endParaRPr lang="en-US" altLang="zh-C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CE25782F-5399-49BC-941E-C047B69103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实验要求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A149B23E-EDA4-48C7-8968-E2092A479D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针对</a:t>
            </a:r>
            <a:r>
              <a:rPr lang="en-US" altLang="zh-CN" dirty="0"/>
              <a:t>Lab1</a:t>
            </a:r>
            <a:r>
              <a:rPr lang="zh-CN" altLang="en-US" dirty="0"/>
              <a:t>所完成的代码，进行代码评审</a:t>
            </a:r>
            <a:r>
              <a:rPr lang="en-US" altLang="zh-CN" dirty="0"/>
              <a:t>(</a:t>
            </a:r>
            <a:r>
              <a:rPr lang="zh-CN" altLang="en-US" dirty="0"/>
              <a:t>走查</a:t>
            </a:r>
            <a:r>
              <a:rPr lang="en-US" altLang="zh-CN" dirty="0"/>
              <a:t>)</a:t>
            </a:r>
            <a:r>
              <a:rPr lang="zh-CN" altLang="en-US" dirty="0"/>
              <a:t> ，从代码规范性和正确性角度对代码进行评价；</a:t>
            </a:r>
          </a:p>
          <a:p>
            <a:pPr eaLnBrk="1" hangingPunct="1">
              <a:defRPr/>
            </a:pPr>
            <a:r>
              <a:rPr lang="zh-CN" altLang="en-US" dirty="0"/>
              <a:t>使用以下两个工具完成实验：</a:t>
            </a:r>
          </a:p>
          <a:p>
            <a:pPr lvl="1" eaLnBrk="1" hangingPunct="1">
              <a:defRPr/>
            </a:pPr>
            <a:r>
              <a:rPr lang="en-US" altLang="zh-CN" dirty="0" err="1"/>
              <a:t>Checkstyle</a:t>
            </a:r>
            <a:endParaRPr lang="en-US" altLang="zh-CN" dirty="0"/>
          </a:p>
          <a:p>
            <a:pPr lvl="1" eaLnBrk="1" hangingPunct="1">
              <a:defRPr/>
            </a:pPr>
            <a:r>
              <a:rPr lang="en-US" altLang="zh-CN" dirty="0" err="1"/>
              <a:t>SpotBugs</a:t>
            </a:r>
            <a:endParaRPr lang="en-US" altLang="zh-CN" dirty="0"/>
          </a:p>
          <a:p>
            <a:pPr lvl="1" eaLnBrk="1" hangingPunct="1">
              <a:defRPr/>
            </a:pPr>
            <a:endParaRPr lang="en-US" altLang="zh-CN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C55F8DB3-DC3D-4B42-81C8-87C86D480B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Step 5</a:t>
            </a:r>
            <a:r>
              <a:rPr lang="zh-CN" altLang="en-US" dirty="0"/>
              <a:t>：统计测试覆盖度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3116C799-7686-4602-B533-EB47863670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484313"/>
            <a:ext cx="8353425" cy="5113337"/>
          </a:xfrm>
        </p:spPr>
        <p:txBody>
          <a:bodyPr/>
          <a:lstStyle/>
          <a:p>
            <a:pPr eaLnBrk="1" hangingPunct="1"/>
            <a:r>
              <a:rPr lang="en-US" altLang="zh-CN" dirty="0" err="1"/>
              <a:t>Eclispe</a:t>
            </a:r>
            <a:r>
              <a:rPr lang="zh-CN" altLang="en-US" dirty="0"/>
              <a:t>下通过</a:t>
            </a:r>
            <a:r>
              <a:rPr lang="en-US" altLang="zh-CN" dirty="0"/>
              <a:t>Marketplace</a:t>
            </a:r>
            <a:r>
              <a:rPr lang="zh-CN" altLang="en-US" dirty="0"/>
              <a:t>安装</a:t>
            </a:r>
            <a:r>
              <a:rPr lang="en-US" altLang="zh-CN" dirty="0" err="1"/>
              <a:t>EclEmma</a:t>
            </a:r>
            <a:endParaRPr lang="en-US" altLang="zh-CN" dirty="0"/>
          </a:p>
        </p:txBody>
      </p:sp>
      <p:grpSp>
        <p:nvGrpSpPr>
          <p:cNvPr id="4" name="组合 4">
            <a:extLst>
              <a:ext uri="{FF2B5EF4-FFF2-40B4-BE49-F238E27FC236}">
                <a16:creationId xmlns:a16="http://schemas.microsoft.com/office/drawing/2014/main" id="{473443FD-5E0A-4A7A-8660-FE692D742779}"/>
              </a:ext>
            </a:extLst>
          </p:cNvPr>
          <p:cNvGrpSpPr>
            <a:grpSpLocks/>
          </p:cNvGrpSpPr>
          <p:nvPr/>
        </p:nvGrpSpPr>
        <p:grpSpPr bwMode="auto">
          <a:xfrm>
            <a:off x="3851920" y="2780928"/>
            <a:ext cx="5177135" cy="3096344"/>
            <a:chOff x="683567" y="1628800"/>
            <a:chExt cx="7464991" cy="4824536"/>
          </a:xfrm>
        </p:grpSpPr>
        <p:pic>
          <p:nvPicPr>
            <p:cNvPr id="5" name="Picture 2" descr="Code coverage testing java 的图像结果">
              <a:extLst>
                <a:ext uri="{FF2B5EF4-FFF2-40B4-BE49-F238E27FC236}">
                  <a16:creationId xmlns:a16="http://schemas.microsoft.com/office/drawing/2014/main" id="{77BF0A4B-4F91-42C6-A49F-D58D68489B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83567" y="1628800"/>
              <a:ext cx="7464991" cy="4824536"/>
            </a:xfrm>
            <a:prstGeom prst="rect">
              <a:avLst/>
            </a:prstGeom>
            <a:noFill/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FDDCD5F-C613-4276-AEDF-3764D09910A9}"/>
                </a:ext>
              </a:extLst>
            </p:cNvPr>
            <p:cNvSpPr/>
            <p:nvPr/>
          </p:nvSpPr>
          <p:spPr>
            <a:xfrm>
              <a:off x="7235871" y="6165991"/>
              <a:ext cx="792054" cy="2159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pic>
        <p:nvPicPr>
          <p:cNvPr id="7" name="Picture 4" descr="Code coverage testing java 的图像结果">
            <a:extLst>
              <a:ext uri="{FF2B5EF4-FFF2-40B4-BE49-F238E27FC236}">
                <a16:creationId xmlns:a16="http://schemas.microsoft.com/office/drawing/2014/main" id="{BDC3ACE2-12EE-4796-B400-5643FB649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b="9280"/>
          <a:stretch>
            <a:fillRect/>
          </a:stretch>
        </p:blipFill>
        <p:spPr bwMode="auto">
          <a:xfrm>
            <a:off x="296791" y="2708920"/>
            <a:ext cx="3411361" cy="3304381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9039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C55F8DB3-DC3D-4B42-81C8-87C86D480B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Step 5</a:t>
            </a:r>
            <a:r>
              <a:rPr lang="zh-CN" altLang="en-US" dirty="0"/>
              <a:t>：统计测试覆盖度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3116C799-7686-4602-B533-EB47863670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484313"/>
            <a:ext cx="8353425" cy="5113337"/>
          </a:xfrm>
        </p:spPr>
        <p:txBody>
          <a:bodyPr/>
          <a:lstStyle/>
          <a:p>
            <a:pPr eaLnBrk="1" hangingPunct="1"/>
            <a:r>
              <a:rPr lang="en-US" altLang="zh-CN" dirty="0" err="1"/>
              <a:t>Eclispe</a:t>
            </a:r>
            <a:r>
              <a:rPr lang="zh-CN" altLang="en-US" dirty="0"/>
              <a:t>下通过</a:t>
            </a:r>
            <a:r>
              <a:rPr lang="en-US" altLang="zh-CN" dirty="0"/>
              <a:t>Marketplace</a:t>
            </a:r>
            <a:r>
              <a:rPr lang="zh-CN" altLang="en-US" dirty="0"/>
              <a:t>安装</a:t>
            </a:r>
            <a:r>
              <a:rPr lang="en-US" altLang="zh-CN" dirty="0" err="1"/>
              <a:t>EclEmma</a:t>
            </a:r>
            <a:endParaRPr lang="en-US" altLang="zh-CN" dirty="0"/>
          </a:p>
        </p:txBody>
      </p:sp>
      <p:pic>
        <p:nvPicPr>
          <p:cNvPr id="8" name="Picture 4" descr="screen">
            <a:extLst>
              <a:ext uri="{FF2B5EF4-FFF2-40B4-BE49-F238E27FC236}">
                <a16:creationId xmlns:a16="http://schemas.microsoft.com/office/drawing/2014/main" id="{4522A48D-A1AF-4DB2-97CD-F186C8063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1921864"/>
            <a:ext cx="6060633" cy="4747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02304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C55F8DB3-DC3D-4B42-81C8-87C86D480B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Step 5</a:t>
            </a:r>
            <a:r>
              <a:rPr lang="zh-CN" altLang="en-US" dirty="0"/>
              <a:t>：统计测试覆盖度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3116C799-7686-4602-B533-EB47863670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484313"/>
            <a:ext cx="8353425" cy="5113337"/>
          </a:xfrm>
        </p:spPr>
        <p:txBody>
          <a:bodyPr/>
          <a:lstStyle/>
          <a:p>
            <a:pPr eaLnBrk="1" hangingPunct="1"/>
            <a:r>
              <a:rPr lang="zh-CN" altLang="en-US" dirty="0"/>
              <a:t>采用</a:t>
            </a:r>
            <a:r>
              <a:rPr lang="en-US" altLang="zh-CN" dirty="0" err="1"/>
              <a:t>Eclispe</a:t>
            </a:r>
            <a:r>
              <a:rPr lang="zh-CN" altLang="en-US" dirty="0"/>
              <a:t>下自带的覆盖度分析工具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0CCF99-B64E-4662-A2E0-0A7E3DDEB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916832"/>
            <a:ext cx="5616624" cy="483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764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C55F8DB3-DC3D-4B42-81C8-87C86D480B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Step 5</a:t>
            </a:r>
            <a:r>
              <a:rPr lang="zh-CN" altLang="en-US" dirty="0"/>
              <a:t>：统计测试覆盖度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3116C799-7686-4602-B533-EB47863670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484313"/>
            <a:ext cx="8353425" cy="5113337"/>
          </a:xfrm>
        </p:spPr>
        <p:txBody>
          <a:bodyPr/>
          <a:lstStyle/>
          <a:p>
            <a:pPr eaLnBrk="1" hangingPunct="1"/>
            <a:r>
              <a:rPr lang="en-US" altLang="zh-CN" dirty="0"/>
              <a:t>IDEA</a:t>
            </a:r>
            <a:r>
              <a:rPr lang="zh-CN" altLang="en-US" dirty="0"/>
              <a:t>下自带覆盖度分析工具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https://www.jetbrains.com/help/idea/code-coverage.html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C9E459-ABA3-4B90-BD43-1DB099F71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64" y="2449821"/>
            <a:ext cx="3231571" cy="311142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33D567B-8301-4F72-B21D-51E1953C1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712" y="2609414"/>
            <a:ext cx="5231524" cy="2736304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8109B611-009A-4333-ADCD-C7B591582B07}"/>
              </a:ext>
            </a:extLst>
          </p:cNvPr>
          <p:cNvSpPr/>
          <p:nvPr/>
        </p:nvSpPr>
        <p:spPr>
          <a:xfrm>
            <a:off x="3275856" y="3501008"/>
            <a:ext cx="432048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5325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9A610F0F-5C16-445F-8E63-33C37E843D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JUnit</a:t>
            </a:r>
            <a:r>
              <a:rPr lang="zh-CN" altLang="en-US" dirty="0"/>
              <a:t>的安装与配置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EC8D0142-0577-4FAB-BCF3-561516024C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484313"/>
            <a:ext cx="8641208" cy="5113337"/>
          </a:xfrm>
        </p:spPr>
        <p:txBody>
          <a:bodyPr/>
          <a:lstStyle/>
          <a:p>
            <a:pPr eaLnBrk="1" hangingPunct="1"/>
            <a:r>
              <a:rPr lang="en-US" altLang="zh-CN" dirty="0">
                <a:hlinkClick r:id="rId2"/>
              </a:rPr>
              <a:t>https://junit.org/junit4/</a:t>
            </a:r>
            <a:r>
              <a:rPr lang="en-US" altLang="zh-CN" dirty="0"/>
              <a:t>   </a:t>
            </a:r>
            <a:r>
              <a:rPr lang="en-US" altLang="zh-CN" dirty="0">
                <a:hlinkClick r:id="rId3"/>
              </a:rPr>
              <a:t>https://junit.org/junit5/</a:t>
            </a:r>
            <a:r>
              <a:rPr lang="en-US" altLang="zh-CN" dirty="0"/>
              <a:t> </a:t>
            </a:r>
          </a:p>
          <a:p>
            <a:pPr eaLnBrk="1" hangingPunct="1"/>
            <a:r>
              <a:rPr lang="en-US" altLang="zh-CN" dirty="0"/>
              <a:t>Eclipse</a:t>
            </a:r>
            <a:r>
              <a:rPr lang="zh-CN" altLang="en-US" dirty="0"/>
              <a:t>和</a:t>
            </a:r>
            <a:r>
              <a:rPr lang="en-US" altLang="zh-CN" dirty="0"/>
              <a:t>IDEA</a:t>
            </a:r>
            <a:r>
              <a:rPr lang="zh-CN" altLang="en-US" dirty="0"/>
              <a:t>当前版本已经集成了</a:t>
            </a:r>
            <a:r>
              <a:rPr lang="en-US" altLang="zh-CN" dirty="0"/>
              <a:t>Junit</a:t>
            </a:r>
            <a:r>
              <a:rPr lang="zh-CN" altLang="en-US" dirty="0"/>
              <a:t>。</a:t>
            </a:r>
          </a:p>
        </p:txBody>
      </p:sp>
      <p:pic>
        <p:nvPicPr>
          <p:cNvPr id="24580" name="Picture 4">
            <a:extLst>
              <a:ext uri="{FF2B5EF4-FFF2-40B4-BE49-F238E27FC236}">
                <a16:creationId xmlns:a16="http://schemas.microsoft.com/office/drawing/2014/main" id="{B96B45D0-9B41-41F5-8F8A-C642C1EB3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505" y="2422771"/>
            <a:ext cx="5032989" cy="4174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86457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45E58BC-1410-4ACC-8B2C-5A62ED050A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JUnit</a:t>
            </a:r>
            <a:r>
              <a:rPr lang="zh-CN" altLang="en-US" dirty="0"/>
              <a:t>的安装与配置 </a:t>
            </a:r>
            <a:r>
              <a:rPr lang="en-US" altLang="zh-CN" dirty="0"/>
              <a:t>Eclipse</a:t>
            </a:r>
            <a:endParaRPr lang="zh-CN" altLang="en-US" dirty="0"/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09F396F1-DA15-41D6-AE2E-209D35C8D2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针对一个存在的项目，在其中新建</a:t>
            </a:r>
            <a:r>
              <a:rPr lang="en-US" altLang="zh-CN" dirty="0"/>
              <a:t>JUnit</a:t>
            </a:r>
            <a:r>
              <a:rPr lang="zh-CN" altLang="en-US" dirty="0"/>
              <a:t>测试用例或测试套件；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zh-CN" altLang="en-US" dirty="0"/>
          </a:p>
          <a:p>
            <a:pPr eaLnBrk="1" hangingPunct="1"/>
            <a:endParaRPr lang="en-US" altLang="zh-CN" dirty="0"/>
          </a:p>
        </p:txBody>
      </p:sp>
      <p:pic>
        <p:nvPicPr>
          <p:cNvPr id="25604" name="Picture 4">
            <a:extLst>
              <a:ext uri="{FF2B5EF4-FFF2-40B4-BE49-F238E27FC236}">
                <a16:creationId xmlns:a16="http://schemas.microsoft.com/office/drawing/2014/main" id="{0A7CFD94-2562-4FA3-97A4-781FEF498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08" y="2558807"/>
            <a:ext cx="4239590" cy="4038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5A83CB4-947D-4C27-B4C5-4CCC8AF46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571" y="2544046"/>
            <a:ext cx="4102141" cy="405330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>
            <a:extLst>
              <a:ext uri="{FF2B5EF4-FFF2-40B4-BE49-F238E27FC236}">
                <a16:creationId xmlns:a16="http://schemas.microsoft.com/office/drawing/2014/main" id="{1646D38A-5341-4744-ADDD-ADAE8892EF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Eclipse</a:t>
            </a:r>
            <a:r>
              <a:rPr lang="zh-CN" altLang="en-US" dirty="0"/>
              <a:t>中运行</a:t>
            </a:r>
            <a:r>
              <a:rPr lang="en-US" altLang="zh-CN" dirty="0"/>
              <a:t>JUnit</a:t>
            </a:r>
            <a:r>
              <a:rPr lang="zh-CN" altLang="en-US" dirty="0"/>
              <a:t>测试用例</a:t>
            </a:r>
          </a:p>
        </p:txBody>
      </p:sp>
      <p:pic>
        <p:nvPicPr>
          <p:cNvPr id="8" name="Picture 11" descr="Picture 1">
            <a:extLst>
              <a:ext uri="{FF2B5EF4-FFF2-40B4-BE49-F238E27FC236}">
                <a16:creationId xmlns:a16="http://schemas.microsoft.com/office/drawing/2014/main" id="{C8695479-7436-41FE-8241-52BF6F3BC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99025" y="1309688"/>
            <a:ext cx="4098925" cy="35671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12" descr="Picture 3">
            <a:extLst>
              <a:ext uri="{FF2B5EF4-FFF2-40B4-BE49-F238E27FC236}">
                <a16:creationId xmlns:a16="http://schemas.microsoft.com/office/drawing/2014/main" id="{0228FDF1-E7C9-414C-8337-8CFD2869B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9238" y="1412875"/>
            <a:ext cx="3962400" cy="2425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 descr="Picture 9">
            <a:extLst>
              <a:ext uri="{FF2B5EF4-FFF2-40B4-BE49-F238E27FC236}">
                <a16:creationId xmlns:a16="http://schemas.microsoft.com/office/drawing/2014/main" id="{0465A56C-DE42-4CC7-9765-BB701E57E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11638" y="2936875"/>
            <a:ext cx="3881437" cy="38814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26462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9A610F0F-5C16-445F-8E63-33C37E843D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JUnit</a:t>
            </a:r>
            <a:r>
              <a:rPr lang="zh-CN" altLang="en-US" dirty="0"/>
              <a:t>的安装与配置  </a:t>
            </a:r>
            <a:r>
              <a:rPr lang="en-US" altLang="zh-CN" dirty="0"/>
              <a:t>IDEA</a:t>
            </a:r>
            <a:endParaRPr lang="zh-CN" altLang="en-US" dirty="0"/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EC8D0142-0577-4FAB-BCF3-561516024C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484313"/>
            <a:ext cx="8281168" cy="5113337"/>
          </a:xfrm>
        </p:spPr>
        <p:txBody>
          <a:bodyPr/>
          <a:lstStyle/>
          <a:p>
            <a:pPr eaLnBrk="1" hangingPunct="1"/>
            <a:r>
              <a:rPr lang="en-US" altLang="zh-CN" dirty="0"/>
              <a:t>IDEA</a:t>
            </a:r>
            <a:r>
              <a:rPr lang="zh-CN" altLang="en-US" dirty="0"/>
              <a:t>下使用</a:t>
            </a:r>
            <a:r>
              <a:rPr lang="en-US" altLang="zh-CN" dirty="0"/>
              <a:t>JUnit   https://junit.org/junit4/</a:t>
            </a:r>
          </a:p>
          <a:p>
            <a:pPr lvl="1" eaLnBrk="1" hangingPunct="1"/>
            <a:r>
              <a:rPr lang="zh-CN" altLang="en-US" dirty="0"/>
              <a:t>方法</a:t>
            </a:r>
            <a:r>
              <a:rPr lang="en-US" altLang="zh-CN" dirty="0"/>
              <a:t>1</a:t>
            </a:r>
            <a:r>
              <a:rPr lang="zh-CN" altLang="en-US" dirty="0"/>
              <a:t>：下载 </a:t>
            </a:r>
            <a:r>
              <a:rPr lang="en-US" altLang="zh-CN" dirty="0"/>
              <a:t>junit.jar </a:t>
            </a:r>
            <a:r>
              <a:rPr lang="zh-CN" altLang="en-US" dirty="0"/>
              <a:t>和 </a:t>
            </a:r>
            <a:r>
              <a:rPr lang="en-US" altLang="zh-CN" dirty="0"/>
              <a:t>hamcrest-core.jar </a:t>
            </a:r>
            <a:r>
              <a:rPr lang="zh-CN" altLang="en-US" dirty="0"/>
              <a:t>，加入项目的</a:t>
            </a:r>
            <a:r>
              <a:rPr lang="en-US" altLang="zh-CN" dirty="0"/>
              <a:t>Libraries</a:t>
            </a:r>
            <a:r>
              <a:rPr lang="zh-CN" altLang="en-US" dirty="0"/>
              <a:t>中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方法</a:t>
            </a:r>
            <a:r>
              <a:rPr lang="en-US" altLang="zh-CN" dirty="0"/>
              <a:t>2</a:t>
            </a:r>
            <a:r>
              <a:rPr lang="zh-CN" altLang="en-US" dirty="0"/>
              <a:t>：如果使用</a:t>
            </a:r>
            <a:r>
              <a:rPr lang="en-US" altLang="zh-CN" dirty="0"/>
              <a:t>Maven</a:t>
            </a:r>
            <a:r>
              <a:rPr lang="zh-CN" altLang="en-US" dirty="0"/>
              <a:t>，见网站说明</a:t>
            </a:r>
            <a:endParaRPr lang="en-US" altLang="zh-CN" dirty="0"/>
          </a:p>
          <a:p>
            <a:pPr lvl="1" eaLnBrk="1" hangingPunct="1"/>
            <a:endParaRPr lang="en-US" altLang="zh-CN" dirty="0"/>
          </a:p>
          <a:p>
            <a:pPr lvl="1"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marL="0" indent="0" eaLnBrk="1" hangingPunct="1">
              <a:buNone/>
            </a:pP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30ADFB-5C25-459F-AE55-E11B77BC9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852936"/>
            <a:ext cx="5294023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849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9A610F0F-5C16-445F-8E63-33C37E843D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JUnit</a:t>
            </a:r>
            <a:r>
              <a:rPr lang="zh-CN" altLang="en-US" dirty="0"/>
              <a:t>的安装与配置  </a:t>
            </a:r>
            <a:r>
              <a:rPr lang="en-US" altLang="zh-CN" dirty="0"/>
              <a:t>IDEA</a:t>
            </a:r>
            <a:endParaRPr lang="zh-CN" altLang="en-US" dirty="0"/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EC8D0142-0577-4FAB-BCF3-561516024C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484313"/>
            <a:ext cx="8281168" cy="5113337"/>
          </a:xfrm>
        </p:spPr>
        <p:txBody>
          <a:bodyPr/>
          <a:lstStyle/>
          <a:p>
            <a:pPr eaLnBrk="1" hangingPunct="1"/>
            <a:r>
              <a:rPr lang="en-US" altLang="zh-CN" dirty="0"/>
              <a:t>IDEA</a:t>
            </a:r>
            <a:r>
              <a:rPr lang="zh-CN" altLang="en-US" dirty="0"/>
              <a:t>下使用</a:t>
            </a:r>
            <a:r>
              <a:rPr lang="en-US" altLang="zh-CN" dirty="0"/>
              <a:t>JUnit   https://junit.org/junit4/</a:t>
            </a:r>
          </a:p>
          <a:p>
            <a:pPr lvl="1" eaLnBrk="1" hangingPunct="1"/>
            <a:r>
              <a:rPr lang="zh-CN" altLang="en-US" dirty="0"/>
              <a:t>方法</a:t>
            </a:r>
            <a:r>
              <a:rPr lang="en-US" altLang="zh-CN" dirty="0"/>
              <a:t>3</a:t>
            </a:r>
            <a:r>
              <a:rPr lang="zh-CN" altLang="en-US" dirty="0"/>
              <a:t>：在需要测试的类或接口名称上使用 </a:t>
            </a:r>
            <a:r>
              <a:rPr lang="en-US" altLang="zh-CN" dirty="0" err="1"/>
              <a:t>Ctrl+Shift+t</a:t>
            </a:r>
            <a:r>
              <a:rPr lang="zh-CN" altLang="en-US" dirty="0"/>
              <a:t>，然后选择创建测试。</a:t>
            </a:r>
          </a:p>
          <a:p>
            <a:pPr lvl="1" eaLnBrk="1" hangingPunct="1"/>
            <a:endParaRPr lang="en-US" altLang="zh-CN" dirty="0"/>
          </a:p>
          <a:p>
            <a:pPr lvl="1"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marL="0" indent="0" eaLnBrk="1" hangingPunct="1">
              <a:buNone/>
            </a:pPr>
            <a:endParaRPr lang="en-US" altLang="zh-CN" dirty="0"/>
          </a:p>
        </p:txBody>
      </p:sp>
      <p:pic>
        <p:nvPicPr>
          <p:cNvPr id="5" name="Picture 12" descr="/private/var/mobile/Containers/Data/Application/82DAD8E6-E240-42FE-8924-CAD10E90DFCD/tmp/insert_image_tmp_dir/2024-06-02 03:24:07.141000.png2024-06-02 03:24:07.141000">
            <a:extLst>
              <a:ext uri="{FF2B5EF4-FFF2-40B4-BE49-F238E27FC236}">
                <a16:creationId xmlns:a16="http://schemas.microsoft.com/office/drawing/2014/main" id="{83D4B986-C705-4479-BB30-8D505D22B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l="-299" r="299"/>
          <a:stretch>
            <a:fillRect/>
          </a:stretch>
        </p:blipFill>
        <p:spPr bwMode="auto">
          <a:xfrm>
            <a:off x="323528" y="3583263"/>
            <a:ext cx="4648820" cy="20882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9" descr="/private/var/mobile/Containers/Data/Application/82DAD8E6-E240-42FE-8924-CAD10E90DFCD/tmp/insert_image_tmp_dir/2024-06-02 03:24:23.129000.png2024-06-02 03:24:23.129000">
            <a:extLst>
              <a:ext uri="{FF2B5EF4-FFF2-40B4-BE49-F238E27FC236}">
                <a16:creationId xmlns:a16="http://schemas.microsoft.com/office/drawing/2014/main" id="{ED646225-20B5-4376-817D-ACBBFC5D8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48064" y="2708920"/>
            <a:ext cx="3778759" cy="35283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93761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9A610F0F-5C16-445F-8E63-33C37E843D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JUnit</a:t>
            </a:r>
            <a:r>
              <a:rPr lang="zh-CN" altLang="en-US" dirty="0"/>
              <a:t>的安装与配置  </a:t>
            </a:r>
            <a:r>
              <a:rPr lang="en-US" altLang="zh-CN" dirty="0"/>
              <a:t>IDEA</a:t>
            </a:r>
            <a:endParaRPr lang="zh-CN" altLang="en-US" dirty="0"/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EC8D0142-0577-4FAB-BCF3-561516024C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484313"/>
            <a:ext cx="8281168" cy="5113337"/>
          </a:xfrm>
        </p:spPr>
        <p:txBody>
          <a:bodyPr/>
          <a:lstStyle/>
          <a:p>
            <a:pPr eaLnBrk="1" hangingPunct="1"/>
            <a:r>
              <a:rPr lang="en-US" altLang="zh-CN" dirty="0"/>
              <a:t>IDEA</a:t>
            </a:r>
            <a:r>
              <a:rPr lang="zh-CN" altLang="en-US" dirty="0"/>
              <a:t>下运行</a:t>
            </a:r>
            <a:r>
              <a:rPr lang="en-US" altLang="zh-CN" dirty="0"/>
              <a:t>JUnit</a:t>
            </a:r>
          </a:p>
          <a:p>
            <a:pPr lvl="1" eaLnBrk="1" hangingPunct="1"/>
            <a:r>
              <a:rPr lang="zh-CN" altLang="en-US" dirty="0"/>
              <a:t>在测试方法点击 </a:t>
            </a:r>
            <a:r>
              <a:rPr lang="en-US" altLang="zh-CN" dirty="0"/>
              <a:t>IDEA </a:t>
            </a:r>
            <a:r>
              <a:rPr lang="zh-CN" altLang="en-US" dirty="0"/>
              <a:t>运行图标（或用 </a:t>
            </a:r>
            <a:r>
              <a:rPr lang="en-US" altLang="zh-CN" dirty="0"/>
              <a:t>Ctrl+Shift+F10</a:t>
            </a:r>
            <a:r>
              <a:rPr lang="zh-CN" altLang="en-US" dirty="0"/>
              <a:t>）运行单元测试。</a:t>
            </a:r>
          </a:p>
          <a:p>
            <a:pPr lvl="1" eaLnBrk="1" hangingPunct="1"/>
            <a:endParaRPr lang="en-US" altLang="zh-CN" dirty="0"/>
          </a:p>
          <a:p>
            <a:pPr lvl="1"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</p:txBody>
      </p:sp>
      <p:pic>
        <p:nvPicPr>
          <p:cNvPr id="7" name="Picture 12" descr="/private/var/mobile/Containers/Data/Application/82DAD8E6-E240-42FE-8924-CAD10E90DFCD/tmp/insert_image_tmp_dir/2024-06-02 03:24:47.289000.png2024-06-02 03:24:47.289000">
            <a:extLst>
              <a:ext uri="{FF2B5EF4-FFF2-40B4-BE49-F238E27FC236}">
                <a16:creationId xmlns:a16="http://schemas.microsoft.com/office/drawing/2014/main" id="{F189166C-0063-466E-95FD-DE780F741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9672" y="2620257"/>
            <a:ext cx="5784085" cy="39607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3742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57EB89A7-C671-4153-B77A-2DC45119A2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Checkstyle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683D48B7-B0B0-4CFB-96EB-C97679453D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 err="1"/>
              <a:t>CheckStyle</a:t>
            </a:r>
            <a:r>
              <a:rPr lang="zh-CN" altLang="en-US" dirty="0"/>
              <a:t>帮助</a:t>
            </a:r>
            <a:r>
              <a:rPr lang="en-US" altLang="zh-CN" dirty="0"/>
              <a:t>Java</a:t>
            </a:r>
            <a:r>
              <a:rPr lang="zh-CN" altLang="en-US" dirty="0"/>
              <a:t>开发人员遵守某些编码规范，能自动化代码规范检查过程，从而使开发人员从这项重要但是枯燥的任务中解脱出来。</a:t>
            </a:r>
            <a:r>
              <a:rPr lang="en-US" altLang="zh-CN" dirty="0"/>
              <a:t> </a:t>
            </a:r>
            <a:r>
              <a:rPr lang="zh-CN" altLang="en-US" dirty="0"/>
              <a:t>请从官网上阅读详细使用手册：</a:t>
            </a:r>
            <a:r>
              <a:rPr lang="en-US" altLang="zh-CN" dirty="0">
                <a:hlinkClick r:id="rId2"/>
              </a:rPr>
              <a:t>https://checkstyle.org/index.html</a:t>
            </a:r>
            <a:r>
              <a:rPr lang="en-US" altLang="zh-CN" dirty="0"/>
              <a:t> </a:t>
            </a:r>
            <a:endParaRPr lang="zh-CN" altLang="en-US" dirty="0"/>
          </a:p>
          <a:p>
            <a:pPr eaLnBrk="1" hangingPunct="1"/>
            <a:r>
              <a:rPr lang="en-US" altLang="zh-CN" dirty="0" err="1"/>
              <a:t>CheckStyle</a:t>
            </a:r>
            <a:r>
              <a:rPr lang="zh-CN" altLang="en-US" dirty="0"/>
              <a:t>检验的主要内容： </a:t>
            </a:r>
          </a:p>
          <a:p>
            <a:pPr lvl="1" eaLnBrk="1" hangingPunct="1"/>
            <a:r>
              <a:rPr lang="en-US" altLang="zh-CN" dirty="0"/>
              <a:t>Javadoc</a:t>
            </a:r>
            <a:r>
              <a:rPr lang="zh-CN" altLang="en-US" dirty="0"/>
              <a:t>注释 </a:t>
            </a:r>
          </a:p>
          <a:p>
            <a:pPr lvl="1" eaLnBrk="1" hangingPunct="1"/>
            <a:r>
              <a:rPr lang="zh-CN" altLang="en-US" dirty="0"/>
              <a:t>命名约定 </a:t>
            </a:r>
          </a:p>
          <a:p>
            <a:pPr lvl="1" eaLnBrk="1" hangingPunct="1"/>
            <a:r>
              <a:rPr lang="zh-CN" altLang="en-US" dirty="0"/>
              <a:t>标题 </a:t>
            </a:r>
          </a:p>
          <a:p>
            <a:pPr lvl="1" eaLnBrk="1" hangingPunct="1"/>
            <a:r>
              <a:rPr lang="en-US" altLang="zh-CN" dirty="0"/>
              <a:t>Import</a:t>
            </a:r>
            <a:r>
              <a:rPr lang="zh-CN" altLang="en-US" dirty="0"/>
              <a:t>语句 </a:t>
            </a:r>
          </a:p>
          <a:p>
            <a:pPr lvl="1" eaLnBrk="1" hangingPunct="1"/>
            <a:r>
              <a:rPr lang="zh-CN" altLang="en-US" dirty="0"/>
              <a:t>体积大小 </a:t>
            </a:r>
          </a:p>
          <a:p>
            <a:pPr lvl="1" eaLnBrk="1" hangingPunct="1"/>
            <a:r>
              <a:rPr lang="zh-CN" altLang="en-US" dirty="0"/>
              <a:t>空白 </a:t>
            </a:r>
          </a:p>
          <a:p>
            <a:pPr lvl="1" eaLnBrk="1" hangingPunct="1"/>
            <a:r>
              <a:rPr lang="zh-CN" altLang="en-US" dirty="0"/>
              <a:t>修饰符 </a:t>
            </a:r>
          </a:p>
          <a:p>
            <a:pPr lvl="1" eaLnBrk="1" hangingPunct="1"/>
            <a:r>
              <a:rPr lang="zh-CN" altLang="en-US" dirty="0"/>
              <a:t>块 </a:t>
            </a:r>
          </a:p>
          <a:p>
            <a:pPr lvl="1" eaLnBrk="1" hangingPunct="1"/>
            <a:r>
              <a:rPr lang="zh-CN" altLang="en-US" dirty="0"/>
              <a:t>代码问题 </a:t>
            </a:r>
          </a:p>
          <a:p>
            <a:pPr lvl="1" eaLnBrk="1" hangingPunct="1"/>
            <a:r>
              <a:rPr lang="zh-CN" altLang="en-US" dirty="0"/>
              <a:t>类设计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8E2C83A7-4F93-43E9-AA31-763A69CCA1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JUnit4</a:t>
            </a:r>
            <a:r>
              <a:rPr lang="zh-CN" altLang="en-US" dirty="0"/>
              <a:t>测试用例：小例子</a:t>
            </a:r>
          </a:p>
        </p:txBody>
      </p:sp>
      <p:sp>
        <p:nvSpPr>
          <p:cNvPr id="13" name="矩形 4">
            <a:extLst>
              <a:ext uri="{FF2B5EF4-FFF2-40B4-BE49-F238E27FC236}">
                <a16:creationId xmlns:a16="http://schemas.microsoft.com/office/drawing/2014/main" id="{280955AE-65CB-4008-8FE6-41FB5ADFF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624" y="1322572"/>
            <a:ext cx="7129462" cy="55086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600" dirty="0">
                <a:latin typeface="Consolas" panose="020B0609020204030204" pitchFamily="49" charset="0"/>
              </a:rPr>
              <a:t>public class Calculator {</a:t>
            </a:r>
          </a:p>
          <a:p>
            <a:pPr>
              <a:defRPr/>
            </a:pPr>
            <a:r>
              <a:rPr lang="en-US" altLang="zh-CN" sz="1600" dirty="0">
                <a:latin typeface="Consolas" panose="020B0609020204030204" pitchFamily="49" charset="0"/>
              </a:rPr>
              <a:t>  public </a:t>
            </a:r>
            <a:r>
              <a:rPr lang="en-US" altLang="zh-CN" sz="1600" dirty="0" err="1">
                <a:latin typeface="Consolas" panose="020B0609020204030204" pitchFamily="49" charset="0"/>
              </a:rPr>
              <a:t>int</a:t>
            </a:r>
            <a:r>
              <a:rPr lang="en-US" altLang="zh-CN" sz="1600" dirty="0">
                <a:latin typeface="Consolas" panose="020B0609020204030204" pitchFamily="49" charset="0"/>
              </a:rPr>
              <a:t> evaluate(String expression) {</a:t>
            </a:r>
          </a:p>
          <a:p>
            <a:pPr>
              <a:defRPr/>
            </a:pPr>
            <a:r>
              <a:rPr lang="en-US" altLang="zh-CN" sz="1600" dirty="0">
                <a:latin typeface="Consolas" panose="020B0609020204030204" pitchFamily="49" charset="0"/>
              </a:rPr>
              <a:t>    </a:t>
            </a:r>
            <a:r>
              <a:rPr lang="en-US" altLang="zh-CN" sz="1600" dirty="0" err="1">
                <a:latin typeface="Consolas" panose="020B0609020204030204" pitchFamily="49" charset="0"/>
              </a:rPr>
              <a:t>int</a:t>
            </a:r>
            <a:r>
              <a:rPr lang="en-US" altLang="zh-CN" sz="1600" dirty="0">
                <a:latin typeface="Consolas" panose="020B0609020204030204" pitchFamily="49" charset="0"/>
              </a:rPr>
              <a:t> sum = 0;</a:t>
            </a:r>
          </a:p>
          <a:p>
            <a:pPr>
              <a:defRPr/>
            </a:pPr>
            <a:r>
              <a:rPr lang="en-US" altLang="zh-CN" sz="1600" dirty="0">
                <a:latin typeface="Consolas" panose="020B0609020204030204" pitchFamily="49" charset="0"/>
              </a:rPr>
              <a:t>    for (String summand: </a:t>
            </a:r>
            <a:r>
              <a:rPr lang="en-US" altLang="zh-CN" sz="1600" dirty="0" err="1">
                <a:latin typeface="Consolas" panose="020B0609020204030204" pitchFamily="49" charset="0"/>
              </a:rPr>
              <a:t>expression.split</a:t>
            </a:r>
            <a:r>
              <a:rPr lang="en-US" altLang="zh-CN" sz="1600" dirty="0">
                <a:latin typeface="Consolas" panose="020B0609020204030204" pitchFamily="49" charset="0"/>
              </a:rPr>
              <a:t>("\\+"))</a:t>
            </a:r>
          </a:p>
          <a:p>
            <a:pPr>
              <a:defRPr/>
            </a:pPr>
            <a:r>
              <a:rPr lang="en-US" altLang="zh-CN" sz="1600" dirty="0">
                <a:latin typeface="Consolas" panose="020B0609020204030204" pitchFamily="49" charset="0"/>
              </a:rPr>
              <a:t>      sum += </a:t>
            </a:r>
            <a:r>
              <a:rPr lang="en-US" altLang="zh-CN" sz="1600" dirty="0" err="1">
                <a:latin typeface="Consolas" panose="020B0609020204030204" pitchFamily="49" charset="0"/>
              </a:rPr>
              <a:t>Integer.valueOf</a:t>
            </a:r>
            <a:r>
              <a:rPr lang="en-US" altLang="zh-CN" sz="1600" dirty="0">
                <a:latin typeface="Consolas" panose="020B0609020204030204" pitchFamily="49" charset="0"/>
              </a:rPr>
              <a:t>(summand);</a:t>
            </a:r>
          </a:p>
          <a:p>
            <a:pPr>
              <a:defRPr/>
            </a:pPr>
            <a:r>
              <a:rPr lang="en-US" altLang="zh-CN" sz="1600" dirty="0">
                <a:latin typeface="Consolas" panose="020B0609020204030204" pitchFamily="49" charset="0"/>
              </a:rPr>
              <a:t>    return sum;</a:t>
            </a:r>
          </a:p>
          <a:p>
            <a:pPr>
              <a:defRPr/>
            </a:pPr>
            <a:r>
              <a:rPr lang="en-US" altLang="zh-CN" sz="1600" dirty="0">
                <a:latin typeface="Consolas" panose="020B0609020204030204" pitchFamily="49" charset="0"/>
              </a:rPr>
              <a:t>  }</a:t>
            </a:r>
          </a:p>
          <a:p>
            <a:pPr>
              <a:defRPr/>
            </a:pPr>
            <a:r>
              <a:rPr lang="en-US" altLang="zh-CN" sz="1600" dirty="0">
                <a:latin typeface="Consolas" panose="020B0609020204030204" pitchFamily="49" charset="0"/>
              </a:rPr>
              <a:t>}</a:t>
            </a:r>
          </a:p>
          <a:p>
            <a:pPr>
              <a:defRPr/>
            </a:pPr>
            <a:endParaRPr lang="en-US" altLang="zh-CN" sz="1600" dirty="0">
              <a:latin typeface="Consolas" panose="020B0609020204030204" pitchFamily="49" charset="0"/>
            </a:endParaRPr>
          </a:p>
          <a:p>
            <a:pPr>
              <a:defRPr/>
            </a:pPr>
            <a:r>
              <a:rPr lang="en-US" altLang="zh-CN" sz="1600" dirty="0">
                <a:latin typeface="Consolas" panose="020B0609020204030204" pitchFamily="49" charset="0"/>
              </a:rPr>
              <a:t>------</a:t>
            </a:r>
          </a:p>
          <a:p>
            <a:pPr>
              <a:defRPr/>
            </a:pPr>
            <a:endParaRPr lang="en-US" altLang="zh-CN" sz="1600" dirty="0">
              <a:latin typeface="Consolas" panose="020B0609020204030204" pitchFamily="49" charset="0"/>
            </a:endParaRPr>
          </a:p>
          <a:p>
            <a:pPr>
              <a:defRPr/>
            </a:pPr>
            <a:r>
              <a:rPr lang="en-US" altLang="zh-CN" sz="1600" dirty="0">
                <a:latin typeface="Consolas" panose="020B0609020204030204" pitchFamily="49" charset="0"/>
              </a:rPr>
              <a:t>import static </a:t>
            </a:r>
            <a:r>
              <a:rPr lang="en-US" altLang="zh-CN" sz="1600" dirty="0" err="1">
                <a:latin typeface="Consolas" panose="020B0609020204030204" pitchFamily="49" charset="0"/>
              </a:rPr>
              <a:t>org.junit.Assert.assertEquals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>
              <a:defRPr/>
            </a:pPr>
            <a:r>
              <a:rPr lang="en-US" altLang="zh-CN" sz="1600" dirty="0">
                <a:latin typeface="Consolas" panose="020B0609020204030204" pitchFamily="49" charset="0"/>
              </a:rPr>
              <a:t>import </a:t>
            </a:r>
            <a:r>
              <a:rPr lang="en-US" altLang="zh-CN" sz="1600" dirty="0" err="1">
                <a:latin typeface="Consolas" panose="020B0609020204030204" pitchFamily="49" charset="0"/>
              </a:rPr>
              <a:t>org.junit.Test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pPr>
              <a:defRPr/>
            </a:pPr>
            <a:endParaRPr lang="en-US" altLang="zh-CN" sz="1600" dirty="0">
              <a:latin typeface="Consolas" panose="020B0609020204030204" pitchFamily="49" charset="0"/>
            </a:endParaRPr>
          </a:p>
          <a:p>
            <a:pPr>
              <a:defRPr/>
            </a:pPr>
            <a:r>
              <a:rPr lang="en-US" altLang="zh-CN" sz="1600" dirty="0">
                <a:latin typeface="Consolas" panose="020B0609020204030204" pitchFamily="49" charset="0"/>
              </a:rPr>
              <a:t>public class </a:t>
            </a:r>
            <a:r>
              <a:rPr lang="en-US" altLang="zh-CN" sz="1600" dirty="0" err="1">
                <a:latin typeface="Consolas" panose="020B0609020204030204" pitchFamily="49" charset="0"/>
              </a:rPr>
              <a:t>CalculatorTest</a:t>
            </a:r>
            <a:r>
              <a:rPr lang="en-US" altLang="zh-CN" sz="1600" dirty="0">
                <a:latin typeface="Consolas" panose="020B0609020204030204" pitchFamily="49" charset="0"/>
              </a:rPr>
              <a:t> {</a:t>
            </a:r>
          </a:p>
          <a:p>
            <a:pPr>
              <a:defRPr/>
            </a:pPr>
            <a:r>
              <a:rPr lang="en-US" altLang="zh-CN" sz="16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@Test</a:t>
            </a:r>
          </a:p>
          <a:p>
            <a:pPr>
              <a:defRPr/>
            </a:pPr>
            <a:r>
              <a:rPr lang="en-US" altLang="zh-CN" sz="1600" dirty="0">
                <a:latin typeface="Consolas" panose="020B0609020204030204" pitchFamily="49" charset="0"/>
              </a:rPr>
              <a:t>  public void </a:t>
            </a:r>
            <a:r>
              <a:rPr lang="en-US" altLang="zh-CN" sz="1600" dirty="0" err="1">
                <a:latin typeface="Consolas" panose="020B0609020204030204" pitchFamily="49" charset="0"/>
              </a:rPr>
              <a:t>evaluatesExpression</a:t>
            </a:r>
            <a:r>
              <a:rPr lang="en-US" altLang="zh-CN" sz="1600" dirty="0">
                <a:latin typeface="Consolas" panose="020B0609020204030204" pitchFamily="49" charset="0"/>
              </a:rPr>
              <a:t>() {</a:t>
            </a:r>
          </a:p>
          <a:p>
            <a:pPr>
              <a:defRPr/>
            </a:pPr>
            <a:r>
              <a:rPr lang="en-US" altLang="zh-CN" sz="1600" dirty="0">
                <a:latin typeface="Consolas" panose="020B0609020204030204" pitchFamily="49" charset="0"/>
              </a:rPr>
              <a:t>    Calculator </a:t>
            </a:r>
            <a:r>
              <a:rPr lang="en-US" altLang="zh-CN" sz="1600" dirty="0" err="1">
                <a:latin typeface="Consolas" panose="020B0609020204030204" pitchFamily="49" charset="0"/>
              </a:rPr>
              <a:t>calculator</a:t>
            </a:r>
            <a:r>
              <a:rPr lang="en-US" altLang="zh-CN" sz="1600" dirty="0">
                <a:latin typeface="Consolas" panose="020B0609020204030204" pitchFamily="49" charset="0"/>
              </a:rPr>
              <a:t> = new Calculator();</a:t>
            </a:r>
          </a:p>
          <a:p>
            <a:pPr>
              <a:defRPr/>
            </a:pPr>
            <a:r>
              <a:rPr lang="en-US" altLang="zh-CN" sz="1600" dirty="0">
                <a:latin typeface="Consolas" panose="020B0609020204030204" pitchFamily="49" charset="0"/>
              </a:rPr>
              <a:t>    </a:t>
            </a:r>
            <a:r>
              <a:rPr lang="en-US" altLang="zh-CN" sz="1600" dirty="0" err="1">
                <a:latin typeface="Consolas" panose="020B0609020204030204" pitchFamily="49" charset="0"/>
              </a:rPr>
              <a:t>int</a:t>
            </a:r>
            <a:r>
              <a:rPr lang="en-US" altLang="zh-CN" sz="1600" dirty="0">
                <a:latin typeface="Consolas" panose="020B0609020204030204" pitchFamily="49" charset="0"/>
              </a:rPr>
              <a:t> sum = </a:t>
            </a:r>
            <a:r>
              <a:rPr lang="en-US" altLang="zh-CN" sz="1600" dirty="0" err="1">
                <a:latin typeface="Consolas" panose="020B0609020204030204" pitchFamily="49" charset="0"/>
              </a:rPr>
              <a:t>calculator.evaluate</a:t>
            </a:r>
            <a:r>
              <a:rPr lang="en-US" altLang="zh-CN" sz="1600" dirty="0">
                <a:latin typeface="Consolas" panose="020B0609020204030204" pitchFamily="49" charset="0"/>
              </a:rPr>
              <a:t>("1+2+3");</a:t>
            </a:r>
          </a:p>
          <a:p>
            <a:pPr>
              <a:defRPr/>
            </a:pPr>
            <a:r>
              <a:rPr lang="en-US" altLang="zh-CN" sz="1600" dirty="0">
                <a:latin typeface="Consolas" panose="020B0609020204030204" pitchFamily="49" charset="0"/>
              </a:rPr>
              <a:t>    </a:t>
            </a:r>
            <a:r>
              <a:rPr lang="en-US" altLang="zh-CN" sz="1600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assertEquals</a:t>
            </a:r>
            <a:r>
              <a:rPr lang="en-US" altLang="zh-CN" sz="1600" dirty="0">
                <a:latin typeface="Consolas" panose="020B0609020204030204" pitchFamily="49" charset="0"/>
              </a:rPr>
              <a:t>(6, sum);</a:t>
            </a:r>
          </a:p>
          <a:p>
            <a:pPr>
              <a:defRPr/>
            </a:pPr>
            <a:r>
              <a:rPr lang="en-US" altLang="zh-CN" sz="1600" dirty="0">
                <a:latin typeface="Consolas" panose="020B0609020204030204" pitchFamily="49" charset="0"/>
              </a:rPr>
              <a:t>  }</a:t>
            </a:r>
          </a:p>
          <a:p>
            <a:pPr>
              <a:defRPr/>
            </a:pPr>
            <a:r>
              <a:rPr lang="en-US" altLang="zh-CN" sz="1600" dirty="0">
                <a:latin typeface="Consolas" panose="020B0609020204030204" pitchFamily="49" charset="0"/>
              </a:rPr>
              <a:t>}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54BCAC8-FE87-42A6-9AA9-F967A8218F6F}"/>
              </a:ext>
            </a:extLst>
          </p:cNvPr>
          <p:cNvSpPr/>
          <p:nvPr/>
        </p:nvSpPr>
        <p:spPr>
          <a:xfrm>
            <a:off x="3060874" y="6002522"/>
            <a:ext cx="1079500" cy="287337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A0A3F325-D9D8-4D8B-A4BE-1812526233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单元测试部分：实验评判标准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F6A2F34F-48CA-45CC-B20F-B2F482EE8F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是否可正确配置</a:t>
            </a:r>
            <a:r>
              <a:rPr lang="en-US" altLang="zh-CN" dirty="0"/>
              <a:t>JUnit/</a:t>
            </a:r>
            <a:r>
              <a:rPr lang="en-US" altLang="zh-CN" dirty="0" err="1"/>
              <a:t>EclEmma</a:t>
            </a:r>
            <a:r>
              <a:rPr lang="zh-CN" altLang="en-US" dirty="0"/>
              <a:t>；</a:t>
            </a:r>
          </a:p>
          <a:p>
            <a:pPr eaLnBrk="1" hangingPunct="1"/>
            <a:r>
              <a:rPr lang="zh-CN" altLang="en-US" dirty="0"/>
              <a:t>所设计的测试用例是否满足要求；</a:t>
            </a:r>
          </a:p>
          <a:p>
            <a:pPr eaLnBrk="1" hangingPunct="1"/>
            <a:r>
              <a:rPr lang="zh-CN" altLang="en-US" dirty="0"/>
              <a:t>是否正确书写了</a:t>
            </a:r>
            <a:r>
              <a:rPr lang="en-US" altLang="zh-CN" dirty="0"/>
              <a:t>JUnit</a:t>
            </a:r>
            <a:r>
              <a:rPr lang="zh-CN" altLang="en-US" dirty="0"/>
              <a:t>测试代码并执行，以获得测试结果；</a:t>
            </a:r>
          </a:p>
          <a:p>
            <a:pPr eaLnBrk="1" hangingPunct="1"/>
            <a:r>
              <a:rPr lang="zh-CN" altLang="en-US" dirty="0"/>
              <a:t>所涉及的测试用例的覆盖度；</a:t>
            </a:r>
            <a:endParaRPr lang="en-US" altLang="zh-CN" dirty="0"/>
          </a:p>
          <a:p>
            <a:pPr eaLnBrk="1" hangingPunct="1"/>
            <a:r>
              <a:rPr lang="zh-CN" altLang="en-US" dirty="0"/>
              <a:t>使用</a:t>
            </a:r>
            <a:r>
              <a:rPr lang="en-US" altLang="zh-CN" dirty="0"/>
              <a:t>Git</a:t>
            </a:r>
            <a:r>
              <a:rPr lang="zh-CN" altLang="en-US" dirty="0"/>
              <a:t>情况。</a:t>
            </a:r>
          </a:p>
          <a:p>
            <a:pPr eaLnBrk="1" hangingPunct="1"/>
            <a:endParaRPr lang="en-US" altLang="zh-CN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48E51FC9-6471-4072-8ADC-F983128FAE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提交方式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916D3839-19B8-48C1-9E64-6EA11D70EC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请遵循实验报告模板撰写。</a:t>
            </a:r>
          </a:p>
          <a:p>
            <a:pPr eaLnBrk="1" hangingPunct="1"/>
            <a:endParaRPr lang="zh-CN" altLang="en-US" dirty="0"/>
          </a:p>
          <a:p>
            <a:pPr eaLnBrk="1" hangingPunct="1"/>
            <a:r>
              <a:rPr lang="zh-CN" altLang="en-US" dirty="0"/>
              <a:t>提交日期：第</a:t>
            </a:r>
            <a:r>
              <a:rPr lang="en-US" altLang="zh-CN" dirty="0"/>
              <a:t>14</a:t>
            </a:r>
            <a:r>
              <a:rPr lang="zh-CN" altLang="en-US" dirty="0"/>
              <a:t>周周日晚</a:t>
            </a:r>
            <a:r>
              <a:rPr lang="en-US" altLang="zh-CN" dirty="0"/>
              <a:t>(6</a:t>
            </a:r>
            <a:r>
              <a:rPr lang="zh-CN" altLang="en-US" dirty="0"/>
              <a:t>月</a:t>
            </a:r>
            <a:r>
              <a:rPr lang="en-US" altLang="zh-CN" dirty="0"/>
              <a:t>1</a:t>
            </a:r>
            <a:r>
              <a:rPr lang="zh-CN" altLang="en-US" dirty="0"/>
              <a:t>日 </a:t>
            </a:r>
            <a:r>
              <a:rPr lang="en-US" altLang="zh-CN" dirty="0"/>
              <a:t>23:55)</a:t>
            </a:r>
          </a:p>
          <a:p>
            <a:pPr eaLnBrk="1" hangingPunct="1"/>
            <a:r>
              <a:rPr lang="zh-CN" altLang="en-US" dirty="0"/>
              <a:t>提交两个个文件到头歌平台：</a:t>
            </a:r>
          </a:p>
          <a:p>
            <a:pPr lvl="1" eaLnBrk="1" hangingPunct="1"/>
            <a:r>
              <a:rPr lang="zh-CN" altLang="en-US" dirty="0"/>
              <a:t>实验报告：命名规则“学号</a:t>
            </a:r>
            <a:r>
              <a:rPr lang="en-US" altLang="zh-CN" dirty="0"/>
              <a:t>-Lab3-report.doc</a:t>
            </a:r>
            <a:r>
              <a:rPr lang="zh-CN" altLang="en-US" dirty="0"/>
              <a:t>”，具体请参见模板</a:t>
            </a:r>
          </a:p>
          <a:p>
            <a:pPr lvl="1" eaLnBrk="1" hangingPunct="1"/>
            <a:r>
              <a:rPr lang="zh-CN" altLang="en-US" dirty="0"/>
              <a:t>增加了测试用例的源代码打包：命名规则“学号</a:t>
            </a:r>
            <a:r>
              <a:rPr lang="en-US" altLang="zh-CN" dirty="0"/>
              <a:t>-Lab3-code.zip</a:t>
            </a:r>
            <a:r>
              <a:rPr lang="zh-CN" altLang="en-US" dirty="0"/>
              <a:t>”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同组的两人要分别提交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确保</a:t>
            </a:r>
            <a:r>
              <a:rPr lang="en-US" altLang="zh-CN" dirty="0"/>
              <a:t>GitHub</a:t>
            </a:r>
            <a:r>
              <a:rPr lang="zh-CN" altLang="en-US" dirty="0"/>
              <a:t>上有本次实验之后的全部代码，包含所有测试用例</a:t>
            </a:r>
            <a:endParaRPr lang="en-US" altLang="zh-CN" dirty="0"/>
          </a:p>
          <a:p>
            <a:pPr lvl="1"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第</a:t>
            </a:r>
            <a:r>
              <a:rPr lang="en-US" altLang="zh-CN" dirty="0"/>
              <a:t>13</a:t>
            </a:r>
            <a:r>
              <a:rPr lang="zh-CN" altLang="en-US" dirty="0"/>
              <a:t>周和第</a:t>
            </a:r>
            <a:r>
              <a:rPr lang="en-US" altLang="zh-CN" dirty="0"/>
              <a:t>14</a:t>
            </a:r>
            <a:r>
              <a:rPr lang="zh-CN" altLang="en-US" dirty="0"/>
              <a:t>周的实验课上，请实验教师</a:t>
            </a:r>
            <a:r>
              <a:rPr lang="en-US" altLang="zh-CN" dirty="0"/>
              <a:t>/TA</a:t>
            </a:r>
            <a:r>
              <a:rPr lang="zh-CN" altLang="en-US" dirty="0"/>
              <a:t>现场检查测试执行情况。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4">
            <a:extLst>
              <a:ext uri="{FF2B5EF4-FFF2-40B4-BE49-F238E27FC236}">
                <a16:creationId xmlns:a16="http://schemas.microsoft.com/office/drawing/2014/main" id="{32356162-A605-4AFE-9DCC-986D8266859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结束</a:t>
            </a:r>
          </a:p>
        </p:txBody>
      </p:sp>
      <p:sp>
        <p:nvSpPr>
          <p:cNvPr id="41987" name="Rectangle 5">
            <a:extLst>
              <a:ext uri="{FF2B5EF4-FFF2-40B4-BE49-F238E27FC236}">
                <a16:creationId xmlns:a16="http://schemas.microsoft.com/office/drawing/2014/main" id="{796CEF39-5B3A-4082-88A3-5D48590FF33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>
            <a:extLst>
              <a:ext uri="{FF2B5EF4-FFF2-40B4-BE49-F238E27FC236}">
                <a16:creationId xmlns:a16="http://schemas.microsoft.com/office/drawing/2014/main" id="{9F08587C-9499-44C7-933B-665519A9FB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Infinitest </a:t>
            </a:r>
            <a:r>
              <a:rPr lang="zh-CN" altLang="en-US"/>
              <a:t>持续测试</a:t>
            </a:r>
          </a:p>
        </p:txBody>
      </p:sp>
      <p:sp>
        <p:nvSpPr>
          <p:cNvPr id="33795" name="内容占位符 2">
            <a:extLst>
              <a:ext uri="{FF2B5EF4-FFF2-40B4-BE49-F238E27FC236}">
                <a16:creationId xmlns:a16="http://schemas.microsoft.com/office/drawing/2014/main" id="{089ED60C-9B7C-47FF-B853-87E1E40A89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5288" y="1484313"/>
            <a:ext cx="8064500" cy="5113337"/>
          </a:xfrm>
        </p:spPr>
        <p:txBody>
          <a:bodyPr/>
          <a:lstStyle/>
          <a:p>
            <a:r>
              <a:rPr lang="en-US" altLang="zh-CN"/>
              <a:t>Infinitest</a:t>
            </a:r>
            <a:r>
              <a:rPr lang="zh-CN" altLang="en-US"/>
              <a:t>：针对</a:t>
            </a:r>
            <a:r>
              <a:rPr lang="en-US" altLang="zh-CN"/>
              <a:t>Eclipse</a:t>
            </a:r>
            <a:r>
              <a:rPr lang="zh-CN" altLang="en-US"/>
              <a:t>的持续测试插件 </a:t>
            </a:r>
            <a:r>
              <a:rPr lang="en-US" altLang="zh-CN"/>
              <a:t>(Continuous Testing plugin)</a:t>
            </a:r>
            <a:r>
              <a:rPr lang="zh-CN" altLang="en-US"/>
              <a:t>；</a:t>
            </a:r>
            <a:endParaRPr lang="en-US" altLang="zh-CN"/>
          </a:p>
          <a:p>
            <a:r>
              <a:rPr lang="zh-CN" altLang="en-US"/>
              <a:t>每当源代码发生变化后，所有受影响的测试用例都会被自动重新执行。</a:t>
            </a:r>
            <a:endParaRPr lang="en-US" altLang="zh-CN"/>
          </a:p>
          <a:p>
            <a:r>
              <a:rPr lang="en-US" altLang="zh-CN">
                <a:hlinkClick r:id="rId2"/>
              </a:rPr>
              <a:t>https://infinitest.github.io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pic>
        <p:nvPicPr>
          <p:cNvPr id="33796" name="Picture 5" descr="Infinitest">
            <a:extLst>
              <a:ext uri="{FF2B5EF4-FFF2-40B4-BE49-F238E27FC236}">
                <a16:creationId xmlns:a16="http://schemas.microsoft.com/office/drawing/2014/main" id="{83584F9A-04D9-48FC-B1B6-A5CC7BFF9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850" y="477838"/>
            <a:ext cx="1727200" cy="126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04621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idea</a:t>
            </a:r>
            <a:r>
              <a:rPr lang="zh-CN" altLang="en-US" dirty="0"/>
              <a:t>中</a:t>
            </a:r>
            <a:r>
              <a:rPr lang="en-US" altLang="zh-CN" dirty="0" err="1"/>
              <a:t>安装infinitest</a:t>
            </a:r>
            <a:endParaRPr lang="en-US" altLang="zh-CN" dirty="0"/>
          </a:p>
        </p:txBody>
      </p:sp>
      <p:pic>
        <p:nvPicPr>
          <p:cNvPr id="9" name="Picture 12" descr="/private/var/mobile/Containers/Data/Application/82DAD8E6-E240-42FE-8924-CAD10E90DFCD/tmp/insert_image_tmp_dir/2024-06-02 03:26:58.170000.png2024-06-02 03:26:58.17000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2430" y="2357755"/>
            <a:ext cx="5476875" cy="40233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文本框 1"/>
          <p:cNvSpPr txBox="1"/>
          <p:nvPr/>
        </p:nvSpPr>
        <p:spPr>
          <a:xfrm>
            <a:off x="123825" y="1529080"/>
            <a:ext cx="6518275" cy="140144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lnSpc>
                <a:spcPct val="100000"/>
              </a:lnSpc>
              <a:buNone/>
            </a:pPr>
            <a:r>
              <a:rPr lang="zh-CN" altLang="en-US" sz="2400" dirty="0">
                <a:latin typeface="Calibri" pitchFamily="34" charset="0"/>
                <a:ea typeface="Calibri" pitchFamily="34" charset="0"/>
              </a:rPr>
              <a:t>Settings -&gt; Plugins -&gt; Browse repositories -&gt; 查找infinitest -&gt; Install -&gt; Restart idea</a:t>
            </a:r>
          </a:p>
        </p:txBody>
      </p:sp>
    </p:spTree>
    <p:extLst>
      <p:ext uri="{BB962C8B-B14F-4D97-AF65-F5344CB8AC3E}">
        <p14:creationId xmlns:p14="http://schemas.microsoft.com/office/powerpoint/2010/main" val="5496008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38D43E65-238C-40A4-B57C-EC4BCCDC69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EclEmma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FA73CD09-0B8E-4134-BD74-5D3114BA5E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484313"/>
            <a:ext cx="8424862" cy="5113337"/>
          </a:xfrm>
        </p:spPr>
        <p:txBody>
          <a:bodyPr/>
          <a:lstStyle/>
          <a:p>
            <a:pPr eaLnBrk="1" hangingPunct="1"/>
            <a:r>
              <a:rPr lang="zh-CN" altLang="en-US"/>
              <a:t>从</a:t>
            </a:r>
            <a:r>
              <a:rPr lang="en-US" altLang="zh-CN">
                <a:hlinkClick r:id="rId2"/>
              </a:rPr>
              <a:t>http://www.eclemma.org/download.html</a:t>
            </a:r>
            <a:r>
              <a:rPr lang="en-US" altLang="zh-CN"/>
              <a:t> </a:t>
            </a:r>
            <a:r>
              <a:rPr lang="zh-CN" altLang="en-US"/>
              <a:t>下载并配置到</a:t>
            </a:r>
            <a:r>
              <a:rPr lang="en-US" altLang="zh-CN"/>
              <a:t>Eclipse</a:t>
            </a:r>
            <a:r>
              <a:rPr lang="zh-CN" altLang="en-US"/>
              <a:t>中；</a:t>
            </a:r>
          </a:p>
          <a:p>
            <a:pPr eaLnBrk="1" hangingPunct="1"/>
            <a:r>
              <a:rPr lang="zh-CN" altLang="en-US"/>
              <a:t>帮助教程：</a:t>
            </a:r>
          </a:p>
          <a:p>
            <a:pPr lvl="1" eaLnBrk="1" hangingPunct="1"/>
            <a:r>
              <a:rPr lang="en-US" altLang="en-US">
                <a:hlinkClick r:id="rId3"/>
              </a:rPr>
              <a:t>http://</a:t>
            </a:r>
            <a:r>
              <a:rPr lang="en-US" altLang="zh-CN">
                <a:hlinkClick r:id="rId3"/>
              </a:rPr>
              <a:t>eclemma.org/userdoc/index.html</a:t>
            </a:r>
            <a:endParaRPr lang="en-US" altLang="zh-CN"/>
          </a:p>
          <a:p>
            <a:pPr lvl="1" eaLnBrk="1" hangingPunct="1"/>
            <a:r>
              <a:rPr lang="en-US" altLang="zh-CN">
                <a:hlinkClick r:id="rId4"/>
              </a:rPr>
              <a:t>http://www.ibm.com/developerworks/cn/java/j-lo-eclemma</a:t>
            </a:r>
            <a:endParaRPr lang="en-US" altLang="zh-CN"/>
          </a:p>
          <a:p>
            <a:pPr lvl="1" eaLnBrk="1" hangingPunct="1"/>
            <a:endParaRPr lang="en-US" altLang="zh-CN"/>
          </a:p>
          <a:p>
            <a:pPr eaLnBrk="1" hangingPunct="1"/>
            <a:r>
              <a:rPr lang="zh-CN" altLang="en-US"/>
              <a:t>针对前面你所设计的</a:t>
            </a:r>
            <a:r>
              <a:rPr lang="en-US" altLang="zh-CN"/>
              <a:t>jUnit</a:t>
            </a:r>
            <a:r>
              <a:rPr lang="zh-CN" altLang="en-US"/>
              <a:t>测试用例，</a:t>
            </a:r>
            <a:br>
              <a:rPr lang="en-US" altLang="zh-CN"/>
            </a:br>
            <a:r>
              <a:rPr lang="zh-CN" altLang="en-US"/>
              <a:t>使用</a:t>
            </a:r>
            <a:r>
              <a:rPr lang="en-US" altLang="zh-CN"/>
              <a:t>EclEmma</a:t>
            </a:r>
            <a:r>
              <a:rPr lang="zh-CN" altLang="en-US"/>
              <a:t>分析它们的代码覆盖</a:t>
            </a:r>
            <a:br>
              <a:rPr lang="en-US" altLang="zh-CN"/>
            </a:br>
            <a:r>
              <a:rPr lang="zh-CN" altLang="en-US"/>
              <a:t>度，并据此进一步完善测试用例，</a:t>
            </a:r>
            <a:br>
              <a:rPr lang="en-US" altLang="zh-CN"/>
            </a:br>
            <a:r>
              <a:rPr lang="zh-CN" altLang="en-US"/>
              <a:t>确保覆盖度尽可能高。</a:t>
            </a:r>
          </a:p>
          <a:p>
            <a:pPr eaLnBrk="1" hangingPunct="1"/>
            <a:endParaRPr lang="en-US" altLang="zh-CN"/>
          </a:p>
        </p:txBody>
      </p:sp>
      <p:pic>
        <p:nvPicPr>
          <p:cNvPr id="34820" name="Picture 5" descr="Screenshot">
            <a:extLst>
              <a:ext uri="{FF2B5EF4-FFF2-40B4-BE49-F238E27FC236}">
                <a16:creationId xmlns:a16="http://schemas.microsoft.com/office/drawing/2014/main" id="{1D193306-CD1C-4C6D-A1DE-4F900DA7F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3357563"/>
            <a:ext cx="4286250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36502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262586D4-7B4D-48BA-A133-129FFB6AF5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err="1"/>
              <a:t>EclEmma</a:t>
            </a:r>
            <a:endParaRPr lang="en-US" altLang="zh-CN" dirty="0"/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7097797C-2D9A-4C33-BE4E-2C453E62BD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484313"/>
            <a:ext cx="8424862" cy="5113337"/>
          </a:xfrm>
        </p:spPr>
        <p:txBody>
          <a:bodyPr/>
          <a:lstStyle/>
          <a:p>
            <a:pPr eaLnBrk="1" hangingPunct="1"/>
            <a:r>
              <a:rPr lang="zh-CN" altLang="en-US"/>
              <a:t>在</a:t>
            </a:r>
            <a:r>
              <a:rPr lang="en-US" altLang="zh-CN"/>
              <a:t>Coverage</a:t>
            </a:r>
            <a:r>
              <a:rPr lang="zh-CN" altLang="en-US"/>
              <a:t>视图的下拉菜单中选择不同的“覆盖度标准”</a:t>
            </a:r>
            <a:endParaRPr lang="en-US" altLang="zh-CN"/>
          </a:p>
          <a:p>
            <a:pPr lvl="1" eaLnBrk="1" hangingPunct="1"/>
            <a:r>
              <a:rPr lang="en-US" altLang="zh-CN"/>
              <a:t>Instruction counters</a:t>
            </a:r>
            <a:r>
              <a:rPr lang="zh-CN" altLang="en-US"/>
              <a:t>：语句覆盖</a:t>
            </a:r>
            <a:endParaRPr lang="en-US" altLang="zh-CN"/>
          </a:p>
          <a:p>
            <a:pPr lvl="1" eaLnBrk="1" hangingPunct="1"/>
            <a:r>
              <a:rPr lang="en-US" altLang="zh-CN"/>
              <a:t>Branch counters</a:t>
            </a:r>
            <a:r>
              <a:rPr lang="zh-CN" altLang="en-US"/>
              <a:t>：判定覆盖</a:t>
            </a:r>
            <a:endParaRPr lang="en-US" altLang="zh-CN"/>
          </a:p>
          <a:p>
            <a:pPr lvl="1" eaLnBrk="1" hangingPunct="1"/>
            <a:r>
              <a:rPr lang="en-US" altLang="zh-CN"/>
              <a:t>Complexity</a:t>
            </a:r>
            <a:r>
              <a:rPr lang="zh-CN" altLang="en-US"/>
              <a:t>：基本路径覆盖</a:t>
            </a:r>
            <a:endParaRPr lang="en-US" altLang="zh-CN"/>
          </a:p>
          <a:p>
            <a:pPr lvl="1" eaLnBrk="1" hangingPunct="1"/>
            <a:endParaRPr lang="en-US" altLang="zh-CN"/>
          </a:p>
          <a:p>
            <a:pPr lvl="1" eaLnBrk="1" hangingPunct="1"/>
            <a:endParaRPr lang="en-US" altLang="zh-CN"/>
          </a:p>
          <a:p>
            <a:pPr lvl="1" eaLnBrk="1" hangingPunct="1"/>
            <a:endParaRPr lang="en-US" altLang="zh-CN"/>
          </a:p>
          <a:p>
            <a:pPr lvl="1" eaLnBrk="1" hangingPunct="1"/>
            <a:endParaRPr lang="en-US" altLang="zh-CN"/>
          </a:p>
          <a:p>
            <a:pPr lvl="1" eaLnBrk="1" hangingPunct="1"/>
            <a:endParaRPr lang="en-US" altLang="zh-CN"/>
          </a:p>
          <a:p>
            <a:pPr eaLnBrk="1" hangingPunct="1"/>
            <a:endParaRPr lang="en-US" altLang="zh-CN"/>
          </a:p>
        </p:txBody>
      </p:sp>
      <p:grpSp>
        <p:nvGrpSpPr>
          <p:cNvPr id="35844" name="组合 7">
            <a:extLst>
              <a:ext uri="{FF2B5EF4-FFF2-40B4-BE49-F238E27FC236}">
                <a16:creationId xmlns:a16="http://schemas.microsoft.com/office/drawing/2014/main" id="{9D94CD67-02B1-4A75-B785-542C55951FCB}"/>
              </a:ext>
            </a:extLst>
          </p:cNvPr>
          <p:cNvGrpSpPr>
            <a:grpSpLocks/>
          </p:cNvGrpSpPr>
          <p:nvPr/>
        </p:nvGrpSpPr>
        <p:grpSpPr bwMode="auto">
          <a:xfrm>
            <a:off x="1119188" y="3429000"/>
            <a:ext cx="6977062" cy="2232025"/>
            <a:chOff x="889668" y="3068960"/>
            <a:chExt cx="6978265" cy="223224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E53AE9D-FDBE-441D-8BB3-D4B2B08533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633" t="61885" b="9986"/>
            <a:stretch/>
          </p:blipFill>
          <p:spPr>
            <a:xfrm>
              <a:off x="889668" y="3068960"/>
              <a:ext cx="6963976" cy="223224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0485B25-6DD0-453C-9B0B-B8494F8C4FEB}"/>
                </a:ext>
              </a:extLst>
            </p:cNvPr>
            <p:cNvSpPr/>
            <p:nvPr/>
          </p:nvSpPr>
          <p:spPr>
            <a:xfrm>
              <a:off x="6262694" y="3932646"/>
              <a:ext cx="1605239" cy="107167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65762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标题 1">
            <a:extLst>
              <a:ext uri="{FF2B5EF4-FFF2-40B4-BE49-F238E27FC236}">
                <a16:creationId xmlns:a16="http://schemas.microsoft.com/office/drawing/2014/main" id="{C8CD1E6E-0ADC-472B-BE25-AB89743C36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EclEmma</a:t>
            </a:r>
            <a:endParaRPr lang="zh-CN" altLang="en-US"/>
          </a:p>
        </p:txBody>
      </p:sp>
      <p:sp>
        <p:nvSpPr>
          <p:cNvPr id="36867" name="内容占位符 2">
            <a:extLst>
              <a:ext uri="{FF2B5EF4-FFF2-40B4-BE49-F238E27FC236}">
                <a16:creationId xmlns:a16="http://schemas.microsoft.com/office/drawing/2014/main" id="{46362F11-54F7-4994-B2E0-7B5F416FA16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5288" y="1484313"/>
            <a:ext cx="5400675" cy="5113337"/>
          </a:xfrm>
        </p:spPr>
        <p:txBody>
          <a:bodyPr/>
          <a:lstStyle/>
          <a:p>
            <a:pPr eaLnBrk="1" hangingPunct="1"/>
            <a:r>
              <a:rPr lang="zh-CN" altLang="en-US"/>
              <a:t>导出覆盖度分析报告：</a:t>
            </a:r>
            <a:endParaRPr lang="en-US" altLang="zh-CN"/>
          </a:p>
          <a:p>
            <a:pPr lvl="1" eaLnBrk="1" hangingPunct="1"/>
            <a:r>
              <a:rPr lang="zh-CN" altLang="en-US"/>
              <a:t>在</a:t>
            </a:r>
            <a:r>
              <a:rPr lang="en-US" altLang="zh-CN"/>
              <a:t>Coverage</a:t>
            </a:r>
            <a:r>
              <a:rPr lang="zh-CN" altLang="en-US"/>
              <a:t>视图的特定</a:t>
            </a:r>
            <a:r>
              <a:rPr lang="en-US" altLang="zh-CN"/>
              <a:t>Element</a:t>
            </a:r>
            <a:r>
              <a:rPr lang="zh-CN" altLang="en-US"/>
              <a:t>上右键菜单上选择“</a:t>
            </a:r>
            <a:r>
              <a:rPr lang="en-US" altLang="zh-CN"/>
              <a:t>export session</a:t>
            </a:r>
            <a:r>
              <a:rPr lang="zh-CN" altLang="en-US"/>
              <a:t>”，打开以下对话框，选择“</a:t>
            </a:r>
            <a:r>
              <a:rPr lang="en-US" altLang="zh-CN"/>
              <a:t>Coverage Report</a:t>
            </a:r>
            <a:r>
              <a:rPr lang="zh-CN" altLang="en-US"/>
              <a:t>”；</a:t>
            </a:r>
            <a:endParaRPr lang="en-US" altLang="zh-CN"/>
          </a:p>
          <a:p>
            <a:pPr lvl="1" eaLnBrk="1" hangingPunct="1"/>
            <a:endParaRPr lang="en-US" altLang="zh-CN"/>
          </a:p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2FBEF3-978D-4F13-A079-8F138A075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475" y="476250"/>
            <a:ext cx="3076575" cy="3270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3D4FB25-BE26-44F0-B36A-4C0C206B2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13" y="3875088"/>
            <a:ext cx="8386762" cy="29384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9010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3F9A65E0-BC15-4D00-9E7D-EF8EBADB02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err="1"/>
              <a:t>Checkstyle</a:t>
            </a:r>
            <a:r>
              <a:rPr lang="en-US" altLang="zh-CN" dirty="0"/>
              <a:t> in Eclipse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76A2492B-C340-4424-B5FF-577AB3820E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484313"/>
            <a:ext cx="4392736" cy="51133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/>
              <a:t>Eclipse</a:t>
            </a:r>
            <a:r>
              <a:rPr lang="zh-CN" altLang="en-US" dirty="0"/>
              <a:t>下的安装和使用</a:t>
            </a:r>
            <a:endParaRPr lang="en-US" altLang="zh-CN" dirty="0">
              <a:highlight>
                <a:srgbClr val="FFFF00"/>
              </a:highlight>
            </a:endParaRPr>
          </a:p>
          <a:p>
            <a:pPr lvl="1" eaLnBrk="1" hangingPunct="1">
              <a:defRPr/>
            </a:pPr>
            <a:r>
              <a:rPr lang="zh-CN" altLang="en-US" dirty="0"/>
              <a:t>从</a:t>
            </a:r>
            <a:r>
              <a:rPr lang="en-US" altLang="zh-CN" dirty="0"/>
              <a:t>Eclipse </a:t>
            </a:r>
            <a:r>
              <a:rPr lang="en-US" altLang="zh-CN" dirty="0" err="1"/>
              <a:t>MarketPlace</a:t>
            </a:r>
            <a:r>
              <a:rPr lang="zh-CN" altLang="en-US" dirty="0"/>
              <a:t>中搜索</a:t>
            </a:r>
            <a:r>
              <a:rPr lang="en-US" altLang="zh-CN" dirty="0" err="1"/>
              <a:t>CheckStyle</a:t>
            </a:r>
            <a:r>
              <a:rPr lang="zh-CN" altLang="en-US" dirty="0"/>
              <a:t>安装</a:t>
            </a:r>
          </a:p>
          <a:p>
            <a:pPr lvl="1" eaLnBrk="1" hangingPunct="1">
              <a:defRPr/>
            </a:pPr>
            <a:r>
              <a:rPr lang="zh-CN" altLang="en-US" dirty="0"/>
              <a:t>安装成功后，选中工程，右键选择</a:t>
            </a:r>
            <a:r>
              <a:rPr lang="en-US" altLang="zh-CN" dirty="0" err="1"/>
              <a:t>Checkstyle</a:t>
            </a:r>
            <a:r>
              <a:rPr lang="en-US" altLang="zh-CN" dirty="0"/>
              <a:t>-&gt;check code with </a:t>
            </a:r>
            <a:r>
              <a:rPr lang="en-US" altLang="zh-CN" dirty="0" err="1"/>
              <a:t>checkstyle</a:t>
            </a:r>
            <a:r>
              <a:rPr lang="zh-CN" altLang="en-US" dirty="0"/>
              <a:t>，检查错误即可。</a:t>
            </a:r>
          </a:p>
          <a:p>
            <a:pPr eaLnBrk="1" hangingPunct="1">
              <a:defRPr/>
            </a:pPr>
            <a:endParaRPr lang="en-US" altLang="zh-CN" dirty="0"/>
          </a:p>
        </p:txBody>
      </p:sp>
      <p:sp>
        <p:nvSpPr>
          <p:cNvPr id="9220" name="AutoShape 5" descr="H9PmFjxvv1i0QAAAABJRU5ErkJggg==">
            <a:extLst>
              <a:ext uri="{FF2B5EF4-FFF2-40B4-BE49-F238E27FC236}">
                <a16:creationId xmlns:a16="http://schemas.microsoft.com/office/drawing/2014/main" id="{96B55337-C00E-4BCE-ACBC-0546BDD659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460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21" name="AutoShape 7" descr="H9PmFjxvv1i0QAAAABJRU5ErkJggg==">
            <a:extLst>
              <a:ext uri="{FF2B5EF4-FFF2-40B4-BE49-F238E27FC236}">
                <a16:creationId xmlns:a16="http://schemas.microsoft.com/office/drawing/2014/main" id="{15781164-80CF-45CD-9703-92C6D056D2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460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9222" name="Picture 8" descr="下载">
            <a:extLst>
              <a:ext uri="{FF2B5EF4-FFF2-40B4-BE49-F238E27FC236}">
                <a16:creationId xmlns:a16="http://schemas.microsoft.com/office/drawing/2014/main" id="{B373F0C1-4DBD-4F6A-B851-F854581C2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861048"/>
            <a:ext cx="7724647" cy="282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698DF21-E0F7-498B-9E83-7A1975E01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1471625"/>
            <a:ext cx="2554592" cy="218655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3D6CBBCD-FC31-4699-A353-8E541D1960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err="1"/>
              <a:t>Checkstyle</a:t>
            </a:r>
            <a:r>
              <a:rPr lang="en-US" altLang="zh-CN" dirty="0"/>
              <a:t> in Eclipse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57C46060-B7B4-464D-A069-18B1805EA8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484313"/>
            <a:ext cx="3024187" cy="5113337"/>
          </a:xfrm>
        </p:spPr>
        <p:txBody>
          <a:bodyPr/>
          <a:lstStyle/>
          <a:p>
            <a:pPr eaLnBrk="1" hangingPunct="1"/>
            <a:r>
              <a:rPr lang="zh-CN" altLang="en-US" dirty="0"/>
              <a:t>检查结果在每行开始显示图标，鼠标移动至其上时显示详细问题；</a:t>
            </a:r>
          </a:p>
        </p:txBody>
      </p:sp>
      <p:pic>
        <p:nvPicPr>
          <p:cNvPr id="10244" name="Picture 6" descr="Checkstyle markers in Problems View and                         source annotations">
            <a:extLst>
              <a:ext uri="{FF2B5EF4-FFF2-40B4-BE49-F238E27FC236}">
                <a16:creationId xmlns:a16="http://schemas.microsoft.com/office/drawing/2014/main" id="{0E520F2D-C6A8-4EAD-85BB-D14B6702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51" y="1449552"/>
            <a:ext cx="5046290" cy="536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02742C5-55CD-4F89-B683-3BBE675398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err="1"/>
              <a:t>Checkstyle</a:t>
            </a:r>
            <a:r>
              <a:rPr lang="en-US" altLang="zh-CN" dirty="0"/>
              <a:t> in Eclipse</a:t>
            </a:r>
            <a:endParaRPr lang="zh-CN" altLang="en-US" dirty="0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82E602EC-FB9F-42DE-8D61-A22F325320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dirty="0"/>
          </a:p>
        </p:txBody>
      </p:sp>
      <p:sp>
        <p:nvSpPr>
          <p:cNvPr id="11268" name="Text Box 7">
            <a:extLst>
              <a:ext uri="{FF2B5EF4-FFF2-40B4-BE49-F238E27FC236}">
                <a16:creationId xmlns:a16="http://schemas.microsoft.com/office/drawing/2014/main" id="{A10FEF0B-7752-4E99-82CE-1DE5BFA656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3933825"/>
            <a:ext cx="2987675" cy="64135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也可以根据自己的编码习惯，自定义相应的配置规则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A65C640-A1F8-43B5-B431-DA96574CC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1366838"/>
            <a:ext cx="4261439" cy="40068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ABE0687-1E12-4C05-A0C3-F3BF7E983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969" y="1366838"/>
            <a:ext cx="4092743" cy="40068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0BA48EA-DCB9-48E1-A969-45868946AFA8}"/>
              </a:ext>
            </a:extLst>
          </p:cNvPr>
          <p:cNvSpPr txBox="1"/>
          <p:nvPr/>
        </p:nvSpPr>
        <p:spPr>
          <a:xfrm>
            <a:off x="1238881" y="561633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此处选择编码规范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46CAB4-966E-42A3-ABE9-582A6E09940A}"/>
              </a:ext>
            </a:extLst>
          </p:cNvPr>
          <p:cNvSpPr txBox="1"/>
          <p:nvPr/>
        </p:nvSpPr>
        <p:spPr>
          <a:xfrm>
            <a:off x="5629494" y="5700712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此处阅读规范详情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>
            <a:extLst>
              <a:ext uri="{FF2B5EF4-FFF2-40B4-BE49-F238E27FC236}">
                <a16:creationId xmlns:a16="http://schemas.microsoft.com/office/drawing/2014/main" id="{FA8703F6-065C-4A6D-90BD-0DCBFD131E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400" y="1484784"/>
            <a:ext cx="8569200" cy="511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7013" algn="l" rtl="0" eaLnBrk="0" fontAlgn="base" hangingPunct="0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682625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128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IDEA</a:t>
            </a:r>
            <a:r>
              <a:rPr lang="zh-CN" altLang="en-US" dirty="0"/>
              <a:t>下的安装</a:t>
            </a:r>
            <a:endParaRPr lang="en-US" altLang="zh-CN" dirty="0"/>
          </a:p>
          <a:p>
            <a:pPr lvl="1" eaLnBrk="1" hangingPunct="1"/>
            <a:r>
              <a:rPr lang="en-US" altLang="zh-CN" b="1" dirty="0" err="1"/>
              <a:t>打开IDEA菜单栏Settings中的plugins，搜索CheckStyle-IDEA并安装</a:t>
            </a:r>
            <a:endParaRPr lang="zh-CN" altLang="zh-CN" b="1" dirty="0"/>
          </a:p>
          <a:p>
            <a:pPr lvl="1" eaLnBrk="1" hangingPunct="1"/>
            <a:endParaRPr lang="zh-CN" altLang="en-US" dirty="0"/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902742C5-55CD-4F89-B683-3BBE675398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err="1"/>
              <a:t>Checkstyle</a:t>
            </a:r>
            <a:r>
              <a:rPr lang="en-US" altLang="zh-CN" dirty="0"/>
              <a:t> in IDEA</a:t>
            </a:r>
            <a:endParaRPr lang="zh-CN" altLang="en-US" dirty="0"/>
          </a:p>
        </p:txBody>
      </p:sp>
      <p:pic>
        <p:nvPicPr>
          <p:cNvPr id="9" name="Picture" descr="image-20240429161842709" title="fig:">
            <a:extLst>
              <a:ext uri="{FF2B5EF4-FFF2-40B4-BE49-F238E27FC236}">
                <a16:creationId xmlns:a16="http://schemas.microsoft.com/office/drawing/2014/main" id="{97181D35-6789-4B02-BFE2-13C31F8B29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507942" y="2636912"/>
            <a:ext cx="8128115" cy="345638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37862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>
            <a:extLst>
              <a:ext uri="{FF2B5EF4-FFF2-40B4-BE49-F238E27FC236}">
                <a16:creationId xmlns:a16="http://schemas.microsoft.com/office/drawing/2014/main" id="{FA8703F6-065C-4A6D-90BD-0DCBFD131E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400" y="1484784"/>
            <a:ext cx="8569200" cy="511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7013" algn="l" rtl="0" eaLnBrk="0" fontAlgn="base" hangingPunct="0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682625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128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IDEA</a:t>
            </a:r>
            <a:r>
              <a:rPr lang="zh-CN" altLang="en-US" dirty="0"/>
              <a:t>下的安装</a:t>
            </a:r>
            <a:endParaRPr lang="en-US" altLang="zh-CN" dirty="0"/>
          </a:p>
          <a:p>
            <a:pPr lvl="1" eaLnBrk="1" hangingPunct="1"/>
            <a:r>
              <a:rPr lang="en-US" altLang="zh-CN" b="1" dirty="0" err="1"/>
              <a:t>打开IDEA菜单栏Settings中的plugins，搜索CheckStyle-IDEA并安装</a:t>
            </a:r>
            <a:endParaRPr lang="zh-CN" altLang="zh-CN" b="1" dirty="0"/>
          </a:p>
          <a:p>
            <a:pPr lvl="1" eaLnBrk="1" hangingPunct="1"/>
            <a:endParaRPr lang="zh-CN" altLang="en-US" dirty="0"/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902742C5-55CD-4F89-B683-3BBE675398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err="1"/>
              <a:t>Checkstyle</a:t>
            </a:r>
            <a:r>
              <a:rPr lang="en-US" altLang="zh-CN" dirty="0"/>
              <a:t> in IDEA</a:t>
            </a:r>
            <a:endParaRPr lang="zh-CN" altLang="en-US" dirty="0"/>
          </a:p>
        </p:txBody>
      </p:sp>
      <p:pic>
        <p:nvPicPr>
          <p:cNvPr id="5" name="Picture" descr="image-20240429162127805" title="fig:">
            <a:extLst>
              <a:ext uri="{FF2B5EF4-FFF2-40B4-BE49-F238E27FC236}">
                <a16:creationId xmlns:a16="http://schemas.microsoft.com/office/drawing/2014/main" id="{A692B824-0671-42B8-9C48-D1C98CFAC7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905000" y="2420888"/>
            <a:ext cx="5619328" cy="425128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22854616"/>
      </p:ext>
    </p:extLst>
  </p:cSld>
  <p:clrMapOvr>
    <a:masterClrMapping/>
  </p:clrMapOvr>
</p:sld>
</file>

<file path=ppt/theme/theme1.xml><?xml version="1.0" encoding="utf-8"?>
<a:theme xmlns:a="http://schemas.openxmlformats.org/drawingml/2006/main" name="1_CITRUS">
  <a:themeElements>
    <a:clrScheme name="1_CITRUS 2">
      <a:dk1>
        <a:srgbClr val="000000"/>
      </a:dk1>
      <a:lt1>
        <a:srgbClr val="FFFFFF"/>
      </a:lt1>
      <a:dk2>
        <a:srgbClr val="000000"/>
      </a:dk2>
      <a:lt2>
        <a:srgbClr val="777777"/>
      </a:lt2>
      <a:accent1>
        <a:srgbClr val="00CC00"/>
      </a:accent1>
      <a:accent2>
        <a:srgbClr val="FF822D"/>
      </a:accent2>
      <a:accent3>
        <a:srgbClr val="FFFFFF"/>
      </a:accent3>
      <a:accent4>
        <a:srgbClr val="000000"/>
      </a:accent4>
      <a:accent5>
        <a:srgbClr val="AAE2AA"/>
      </a:accent5>
      <a:accent6>
        <a:srgbClr val="E77528"/>
      </a:accent6>
      <a:hlink>
        <a:srgbClr val="FF63B1"/>
      </a:hlink>
      <a:folHlink>
        <a:srgbClr val="B2B2B2"/>
      </a:folHlink>
    </a:clrScheme>
    <a:fontScheme name="1_CITRUS">
      <a:majorFont>
        <a:latin typeface="Book Antiqua"/>
        <a:ea typeface="楷体_GB2312"/>
        <a:cs typeface="宋体"/>
      </a:majorFont>
      <a:minorFont>
        <a:latin typeface="Book Antiqu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1_CITRUS 1">
        <a:dk1>
          <a:srgbClr val="FC6600"/>
        </a:dk1>
        <a:lt1>
          <a:srgbClr val="C6FE82"/>
        </a:lt1>
        <a:dk2>
          <a:srgbClr val="FFFFFF"/>
        </a:dk2>
        <a:lt2>
          <a:srgbClr val="000000"/>
        </a:lt2>
        <a:accent1>
          <a:srgbClr val="00CC00"/>
        </a:accent1>
        <a:accent2>
          <a:srgbClr val="FF822D"/>
        </a:accent2>
        <a:accent3>
          <a:srgbClr val="DFFEC1"/>
        </a:accent3>
        <a:accent4>
          <a:srgbClr val="D75600"/>
        </a:accent4>
        <a:accent5>
          <a:srgbClr val="AAE2AA"/>
        </a:accent5>
        <a:accent6>
          <a:srgbClr val="E77528"/>
        </a:accent6>
        <a:hlink>
          <a:srgbClr val="FF63B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2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00CC00"/>
        </a:accent1>
        <a:accent2>
          <a:srgbClr val="FF822D"/>
        </a:accent2>
        <a:accent3>
          <a:srgbClr val="FFFFFF"/>
        </a:accent3>
        <a:accent4>
          <a:srgbClr val="000000"/>
        </a:accent4>
        <a:accent5>
          <a:srgbClr val="AAE2AA"/>
        </a:accent5>
        <a:accent6>
          <a:srgbClr val="E77528"/>
        </a:accent6>
        <a:hlink>
          <a:srgbClr val="FF63B1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3">
        <a:dk1>
          <a:srgbClr val="000000"/>
        </a:dk1>
        <a:lt1>
          <a:srgbClr val="FFFFFF"/>
        </a:lt1>
        <a:dk2>
          <a:srgbClr val="000000"/>
        </a:dk2>
        <a:lt2>
          <a:srgbClr val="4D4D4D"/>
        </a:lt2>
        <a:accent1>
          <a:srgbClr val="C0C0C0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4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72CE86"/>
        </a:accent1>
        <a:accent2>
          <a:srgbClr val="F6B070"/>
        </a:accent2>
        <a:accent3>
          <a:srgbClr val="FFFFFF"/>
        </a:accent3>
        <a:accent4>
          <a:srgbClr val="000000"/>
        </a:accent4>
        <a:accent5>
          <a:srgbClr val="BCE3C3"/>
        </a:accent5>
        <a:accent6>
          <a:srgbClr val="DF9F65"/>
        </a:accent6>
        <a:hlink>
          <a:srgbClr val="EB9DC4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5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F58F91"/>
        </a:accent1>
        <a:accent2>
          <a:srgbClr val="CE7162"/>
        </a:accent2>
        <a:accent3>
          <a:srgbClr val="FFFFFF"/>
        </a:accent3>
        <a:accent4>
          <a:srgbClr val="000000"/>
        </a:accent4>
        <a:accent5>
          <a:srgbClr val="F9C6C7"/>
        </a:accent5>
        <a:accent6>
          <a:srgbClr val="BA6658"/>
        </a:accent6>
        <a:hlink>
          <a:srgbClr val="F6CA7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6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FAB774"/>
        </a:accent1>
        <a:accent2>
          <a:srgbClr val="CBACD4"/>
        </a:accent2>
        <a:accent3>
          <a:srgbClr val="FFFFFF"/>
        </a:accent3>
        <a:accent4>
          <a:srgbClr val="000000"/>
        </a:accent4>
        <a:accent5>
          <a:srgbClr val="FCD8BC"/>
        </a:accent5>
        <a:accent6>
          <a:srgbClr val="B89BC0"/>
        </a:accent6>
        <a:hlink>
          <a:srgbClr val="C2EB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7">
        <a:dk1>
          <a:srgbClr val="3B6147"/>
        </a:dk1>
        <a:lt1>
          <a:srgbClr val="CED5E8"/>
        </a:lt1>
        <a:dk2>
          <a:srgbClr val="FFFFFF"/>
        </a:dk2>
        <a:lt2>
          <a:srgbClr val="777777"/>
        </a:lt2>
        <a:accent1>
          <a:srgbClr val="FEA868"/>
        </a:accent1>
        <a:accent2>
          <a:srgbClr val="9AA8D0"/>
        </a:accent2>
        <a:accent3>
          <a:srgbClr val="E3E7F2"/>
        </a:accent3>
        <a:accent4>
          <a:srgbClr val="31523B"/>
        </a:accent4>
        <a:accent5>
          <a:srgbClr val="FED1B9"/>
        </a:accent5>
        <a:accent6>
          <a:srgbClr val="8B98BC"/>
        </a:accent6>
        <a:hlink>
          <a:srgbClr val="9CE157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8">
        <a:dk1>
          <a:srgbClr val="2C395E"/>
        </a:dk1>
        <a:lt1>
          <a:srgbClr val="8798C7"/>
        </a:lt1>
        <a:dk2>
          <a:srgbClr val="FFFFFF"/>
        </a:dk2>
        <a:lt2>
          <a:srgbClr val="000000"/>
        </a:lt2>
        <a:accent1>
          <a:srgbClr val="FEE168"/>
        </a:accent1>
        <a:accent2>
          <a:srgbClr val="BAE482"/>
        </a:accent2>
        <a:accent3>
          <a:srgbClr val="C3CAE0"/>
        </a:accent3>
        <a:accent4>
          <a:srgbClr val="242F4F"/>
        </a:accent4>
        <a:accent5>
          <a:srgbClr val="FEEEB9"/>
        </a:accent5>
        <a:accent6>
          <a:srgbClr val="A8CF75"/>
        </a:accent6>
        <a:hlink>
          <a:srgbClr val="EFAD6B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2837</TotalTime>
  <Words>1982</Words>
  <Application>Microsoft Office PowerPoint</Application>
  <PresentationFormat>全屏显示(4:3)</PresentationFormat>
  <Paragraphs>261</Paragraphs>
  <Slides>48</Slides>
  <Notes>1</Notes>
  <HiddenSlides>5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5" baseType="lpstr">
      <vt:lpstr>Arial</vt:lpstr>
      <vt:lpstr>Book Antiqua</vt:lpstr>
      <vt:lpstr>Calibri</vt:lpstr>
      <vt:lpstr>Consolas</vt:lpstr>
      <vt:lpstr>Times New Roman</vt:lpstr>
      <vt:lpstr>Wingdings</vt:lpstr>
      <vt:lpstr>1_CITRUS</vt:lpstr>
      <vt:lpstr>Lab 3：代码评审与单元测试</vt:lpstr>
      <vt:lpstr>代码评审</vt:lpstr>
      <vt:lpstr>实验要求</vt:lpstr>
      <vt:lpstr>Checkstyle</vt:lpstr>
      <vt:lpstr>Checkstyle in Eclipse</vt:lpstr>
      <vt:lpstr>Checkstyle in Eclipse</vt:lpstr>
      <vt:lpstr>Checkstyle in Eclipse</vt:lpstr>
      <vt:lpstr>Checkstyle in IDEA</vt:lpstr>
      <vt:lpstr>Checkstyle in IDEA</vt:lpstr>
      <vt:lpstr>Checkstyle in IDEA</vt:lpstr>
      <vt:lpstr>Checkstyle in IDEA</vt:lpstr>
      <vt:lpstr>Checkstyle in IDEA</vt:lpstr>
      <vt:lpstr>Checkstyle in IDEA</vt:lpstr>
      <vt:lpstr>CheckStyle的帮助</vt:lpstr>
      <vt:lpstr>SpotBugs</vt:lpstr>
      <vt:lpstr>SpotBugs in Eclipse</vt:lpstr>
      <vt:lpstr>SpotBugs in IDEA</vt:lpstr>
      <vt:lpstr>SpotBugs in IDEA</vt:lpstr>
      <vt:lpstr>SpotBugs in IDEA</vt:lpstr>
      <vt:lpstr>SpotBugs in IDEA</vt:lpstr>
      <vt:lpstr>SpotBugs in IDEA</vt:lpstr>
      <vt:lpstr>代码评审部分：评判标准</vt:lpstr>
      <vt:lpstr>单元测试</vt:lpstr>
      <vt:lpstr>实验目标</vt:lpstr>
      <vt:lpstr>Step 1：设计黑盒测试用例</vt:lpstr>
      <vt:lpstr>Step 2：使用JUnit编写黑盒测试用例并执行</vt:lpstr>
      <vt:lpstr>Step 3：设计白盒测试用例</vt:lpstr>
      <vt:lpstr>Step 4：使用JUnit编写并执行白盒测试代码</vt:lpstr>
      <vt:lpstr>Step 5：统计测试覆盖度</vt:lpstr>
      <vt:lpstr>Step 5：统计测试覆盖度</vt:lpstr>
      <vt:lpstr>Step 5：统计测试覆盖度</vt:lpstr>
      <vt:lpstr>Step 5：统计测试覆盖度</vt:lpstr>
      <vt:lpstr>Step 5：统计测试覆盖度</vt:lpstr>
      <vt:lpstr>JUnit的安装与配置</vt:lpstr>
      <vt:lpstr>JUnit的安装与配置 Eclipse</vt:lpstr>
      <vt:lpstr>在Eclipse中运行JUnit测试用例</vt:lpstr>
      <vt:lpstr>JUnit的安装与配置  IDEA</vt:lpstr>
      <vt:lpstr>JUnit的安装与配置  IDEA</vt:lpstr>
      <vt:lpstr>JUnit的安装与配置  IDEA</vt:lpstr>
      <vt:lpstr>JUnit4测试用例：小例子</vt:lpstr>
      <vt:lpstr>单元测试部分：实验评判标准</vt:lpstr>
      <vt:lpstr>提交方式</vt:lpstr>
      <vt:lpstr>结束</vt:lpstr>
      <vt:lpstr>Infinitest 持续测试</vt:lpstr>
      <vt:lpstr>在idea中安装infinitest</vt:lpstr>
      <vt:lpstr>EclEmma</vt:lpstr>
      <vt:lpstr>EclEmma</vt:lpstr>
      <vt:lpstr>EclEmma</vt:lpstr>
    </vt:vector>
  </TitlesOfParts>
  <Company>HIT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哈尔滨工业大学计算机科学与技术学院 07-08春季学期2005级本科必修课程 软件工程 Software Engineering</dc:title>
  <dc:creator>Wang Zhongjie</dc:creator>
  <cp:lastModifiedBy>Hanchuan Xu</cp:lastModifiedBy>
  <cp:revision>1040</cp:revision>
  <dcterms:created xsi:type="dcterms:W3CDTF">2007-06-25T09:21:56Z</dcterms:created>
  <dcterms:modified xsi:type="dcterms:W3CDTF">2025-05-12T08:38:51Z</dcterms:modified>
</cp:coreProperties>
</file>